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57" r:id="rId3"/>
    <p:sldId id="303" r:id="rId4"/>
    <p:sldId id="259" r:id="rId5"/>
    <p:sldId id="308" r:id="rId6"/>
    <p:sldId id="262" r:id="rId7"/>
    <p:sldId id="264" r:id="rId8"/>
    <p:sldId id="268" r:id="rId9"/>
    <p:sldId id="269" r:id="rId10"/>
    <p:sldId id="271" r:id="rId11"/>
    <p:sldId id="272" r:id="rId12"/>
    <p:sldId id="274" r:id="rId13"/>
    <p:sldId id="275" r:id="rId14"/>
    <p:sldId id="281" r:id="rId15"/>
    <p:sldId id="282" r:id="rId16"/>
    <p:sldId id="284" r:id="rId17"/>
    <p:sldId id="285" r:id="rId18"/>
    <p:sldId id="286" r:id="rId19"/>
    <p:sldId id="287" r:id="rId20"/>
    <p:sldId id="292" r:id="rId21"/>
    <p:sldId id="309" r:id="rId22"/>
    <p:sldId id="310" r:id="rId23"/>
    <p:sldId id="312" r:id="rId24"/>
    <p:sldId id="313" r:id="rId25"/>
    <p:sldId id="307" r:id="rId26"/>
    <p:sldId id="288" r:id="rId27"/>
    <p:sldId id="305" r:id="rId28"/>
    <p:sldId id="306"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FE38844-84BC-4538-AE5E-27B2E0CAC49F}">
          <p14:sldIdLst>
            <p14:sldId id="256"/>
            <p14:sldId id="257"/>
            <p14:sldId id="303"/>
            <p14:sldId id="259"/>
            <p14:sldId id="308"/>
            <p14:sldId id="262"/>
            <p14:sldId id="264"/>
            <p14:sldId id="268"/>
            <p14:sldId id="269"/>
            <p14:sldId id="271"/>
            <p14:sldId id="272"/>
            <p14:sldId id="274"/>
            <p14:sldId id="275"/>
            <p14:sldId id="281"/>
            <p14:sldId id="282"/>
            <p14:sldId id="284"/>
            <p14:sldId id="285"/>
            <p14:sldId id="286"/>
            <p14:sldId id="287"/>
            <p14:sldId id="292"/>
            <p14:sldId id="309"/>
            <p14:sldId id="310"/>
            <p14:sldId id="312"/>
            <p14:sldId id="313"/>
            <p14:sldId id="307"/>
            <p14:sldId id="288"/>
            <p14:sldId id="305"/>
            <p14:sldId id="30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Rozado" initials="DR" lastIdx="1" clrIdx="0">
    <p:extLst>
      <p:ext uri="{19B8F6BF-5375-455C-9EA6-DF929625EA0E}">
        <p15:presenceInfo xmlns:p15="http://schemas.microsoft.com/office/powerpoint/2012/main" userId="S-1-5-21-2157508438-983018921-489459724-589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0BF27"/>
    <a:srgbClr val="FECC2A"/>
    <a:srgbClr val="EDC549"/>
    <a:srgbClr val="6A5614"/>
    <a:srgbClr val="64B246"/>
    <a:srgbClr val="355E25"/>
    <a:srgbClr val="00C8FE"/>
    <a:srgbClr val="00C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72" autoAdjust="0"/>
    <p:restoredTop sz="64103" autoAdjust="0"/>
  </p:normalViewPr>
  <p:slideViewPr>
    <p:cSldViewPr snapToGrid="0">
      <p:cViewPr>
        <p:scale>
          <a:sx n="66" d="100"/>
          <a:sy n="66" d="100"/>
        </p:scale>
        <p:origin x="1950" y="258"/>
      </p:cViewPr>
      <p:guideLst/>
    </p:cSldViewPr>
  </p:slideViewPr>
  <p:notesTextViewPr>
    <p:cViewPr>
      <p:scale>
        <a:sx n="125" d="100"/>
        <a:sy n="125" d="100"/>
      </p:scale>
      <p:origin x="0" y="0"/>
    </p:cViewPr>
  </p:notesText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EBEAF8-B9F8-455C-A9A4-79E28758DE28}" type="datetimeFigureOut">
              <a:rPr lang="en-US" smtClean="0"/>
              <a:t>9/23/2019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B8C963-0DE6-4C6F-84FD-3327D0196A30}" type="slidenum">
              <a:rPr lang="en-US" smtClean="0"/>
              <a:t>‹#›</a:t>
            </a:fld>
            <a:endParaRPr lang="en-US"/>
          </a:p>
        </p:txBody>
      </p:sp>
    </p:spTree>
    <p:extLst>
      <p:ext uri="{BB962C8B-B14F-4D97-AF65-F5344CB8AC3E}">
        <p14:creationId xmlns:p14="http://schemas.microsoft.com/office/powerpoint/2010/main" val="3498316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8C963-0DE6-4C6F-84FD-3327D0196A30}" type="slidenum">
              <a:rPr lang="en-US" smtClean="0"/>
              <a:t>1</a:t>
            </a:fld>
            <a:endParaRPr lang="en-US"/>
          </a:p>
        </p:txBody>
      </p:sp>
    </p:spTree>
    <p:extLst>
      <p:ext uri="{BB962C8B-B14F-4D97-AF65-F5344CB8AC3E}">
        <p14:creationId xmlns:p14="http://schemas.microsoft.com/office/powerpoint/2010/main" val="2826068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Same expression given previously to</a:t>
            </a:r>
            <a:r>
              <a:rPr lang="en-US" baseline="0" dirty="0"/>
              <a:t> define marginal probability.</a:t>
            </a:r>
          </a:p>
          <a:p>
            <a:r>
              <a:rPr lang="en-US" baseline="0" dirty="0"/>
              <a:t>Also known as sum rule.</a:t>
            </a:r>
            <a:endParaRPr lang="en-US" dirty="0"/>
          </a:p>
        </p:txBody>
      </p:sp>
    </p:spTree>
    <p:extLst>
      <p:ext uri="{BB962C8B-B14F-4D97-AF65-F5344CB8AC3E}">
        <p14:creationId xmlns:p14="http://schemas.microsoft.com/office/powerpoint/2010/main" val="1411274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564055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sz="400" dirty="0" smtClean="0"/>
              <a:t>The underlying concept is to use randomness to solve problems that might be deterministic in principle. </a:t>
            </a:r>
          </a:p>
          <a:p>
            <a:pPr marL="171450" indent="-171450">
              <a:buFont typeface="Arial" panose="020B0604020202020204" pitchFamily="34" charset="0"/>
              <a:buChar char="•"/>
            </a:pPr>
            <a:r>
              <a:rPr lang="en-NZ" sz="400" dirty="0" smtClean="0"/>
              <a:t>They are often used in physical and mathematical problems and are most useful when it is difficult or impossible to use other approaches. </a:t>
            </a:r>
          </a:p>
          <a:p>
            <a:pPr marL="171450" indent="-171450">
              <a:buFont typeface="Arial" panose="020B0604020202020204" pitchFamily="34" charset="0"/>
              <a:buChar char="•"/>
            </a:pPr>
            <a:r>
              <a:rPr lang="en-NZ" sz="400" dirty="0" smtClean="0"/>
              <a:t>Monte Carlo methods are mainly used in three problem classes: optimization, numerical integration, and generating draws from a probability distribution.</a:t>
            </a:r>
          </a:p>
          <a:p>
            <a:pPr marL="171450" indent="-171450">
              <a:buFont typeface="Arial" panose="020B0604020202020204" pitchFamily="34" charset="0"/>
              <a:buChar char="•"/>
            </a:pPr>
            <a:r>
              <a:rPr lang="en-NZ" sz="400" dirty="0" smtClean="0"/>
              <a:t>In physics-related problems, Monte Carlo methods are useful for simulating systems with many coupled degrees of freedom, such as fluids, disordered materials, strongly coupled solids, and cellular structures, interacting particle systems, McKean–</a:t>
            </a:r>
            <a:r>
              <a:rPr lang="en-NZ" sz="400" dirty="0" err="1" smtClean="0"/>
              <a:t>Vlasov</a:t>
            </a:r>
            <a:r>
              <a:rPr lang="en-NZ" sz="400" dirty="0" smtClean="0"/>
              <a:t> processes, kinetic models of gases). </a:t>
            </a:r>
          </a:p>
          <a:p>
            <a:pPr marL="171450" indent="-171450">
              <a:buFont typeface="Arial" panose="020B0604020202020204" pitchFamily="34" charset="0"/>
              <a:buChar char="•"/>
            </a:pPr>
            <a:r>
              <a:rPr lang="en-NZ" sz="400" dirty="0" smtClean="0"/>
              <a:t>Other examples include </a:t>
            </a:r>
            <a:r>
              <a:rPr lang="en-NZ" sz="400" dirty="0" err="1" smtClean="0"/>
              <a:t>modeling</a:t>
            </a:r>
            <a:r>
              <a:rPr lang="en-NZ" sz="400" dirty="0" smtClean="0"/>
              <a:t> phenomena with significant uncertainty in inputs such as the calculation of risk in business and, in mathematics, evaluation of multidimensional definite integrals with complicated boundary conditions. </a:t>
            </a:r>
          </a:p>
          <a:p>
            <a:pPr marL="171450" indent="-171450">
              <a:buFont typeface="Arial" panose="020B0604020202020204" pitchFamily="34" charset="0"/>
              <a:buChar char="•"/>
            </a:pPr>
            <a:r>
              <a:rPr lang="en-NZ" sz="400" dirty="0" smtClean="0"/>
              <a:t>In application to systems engineering problems (space, oil exploration, aircraft design, etc.), Monte Carlo–based predictions of failure, cost overruns and schedule overruns are routinely better than human intuition or alternative "soft" methods</a:t>
            </a:r>
            <a:endParaRPr lang="en-NZ" sz="400" dirty="0"/>
          </a:p>
        </p:txBody>
      </p:sp>
      <p:sp>
        <p:nvSpPr>
          <p:cNvPr id="4" name="Slide Number Placeholder 3"/>
          <p:cNvSpPr>
            <a:spLocks noGrp="1"/>
          </p:cNvSpPr>
          <p:nvPr>
            <p:ph type="sldNum" sz="quarter" idx="10"/>
          </p:nvPr>
        </p:nvSpPr>
        <p:spPr/>
        <p:txBody>
          <a:bodyPr/>
          <a:lstStyle/>
          <a:p>
            <a:fld id="{16B8C963-0DE6-4C6F-84FD-3327D0196A30}" type="slidenum">
              <a:rPr lang="en-US" smtClean="0"/>
              <a:t>21</a:t>
            </a:fld>
            <a:endParaRPr lang="en-US"/>
          </a:p>
        </p:txBody>
      </p:sp>
    </p:spTree>
    <p:extLst>
      <p:ext uri="{BB962C8B-B14F-4D97-AF65-F5344CB8AC3E}">
        <p14:creationId xmlns:p14="http://schemas.microsoft.com/office/powerpoint/2010/main" val="3162552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Combine product rule and rule of total probability.</a:t>
            </a:r>
          </a:p>
        </p:txBody>
      </p:sp>
    </p:spTree>
    <p:extLst>
      <p:ext uri="{BB962C8B-B14F-4D97-AF65-F5344CB8AC3E}">
        <p14:creationId xmlns:p14="http://schemas.microsoft.com/office/powerpoint/2010/main" val="3358965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imagine that Christopher and Sarah speak in a language that only uses 3 words: love, deal</a:t>
            </a:r>
            <a:r>
              <a:rPr lang="en-US" dirty="0" smtClean="0"/>
              <a:t>, and </a:t>
            </a:r>
            <a:r>
              <a:rPr lang="en-US" dirty="0"/>
              <a:t>life. </a:t>
            </a:r>
          </a:p>
          <a:p>
            <a:pPr marL="171450" indent="-171450">
              <a:buFont typeface="Arial" panose="020B0604020202020204" pitchFamily="34" charset="0"/>
              <a:buChar char="•"/>
            </a:pPr>
            <a:r>
              <a:rPr lang="en-US" dirty="0"/>
              <a:t>However, Christopher and Sarah employ each of the words of the language with different frequencies. </a:t>
            </a:r>
          </a:p>
          <a:p>
            <a:pPr marL="171450" indent="-171450">
              <a:buFont typeface="Arial" panose="020B0604020202020204" pitchFamily="34" charset="0"/>
              <a:buChar char="•"/>
            </a:pPr>
            <a:r>
              <a:rPr lang="en-US" dirty="0"/>
              <a:t>Assuming that you know with which frequencies of words Christopher and Sarah speak, could you estimate the probability of a certain message coming from either Christopher or Sarah? </a:t>
            </a:r>
          </a:p>
          <a:p>
            <a:pPr marL="171450" indent="-171450">
              <a:buFont typeface="Arial" panose="020B0604020202020204" pitchFamily="34" charset="0"/>
              <a:buChar char="•"/>
            </a:pPr>
            <a:r>
              <a:rPr lang="en-US" dirty="0"/>
              <a:t>Bayes theorem allows you to do that.</a:t>
            </a:r>
          </a:p>
        </p:txBody>
      </p:sp>
      <p:sp>
        <p:nvSpPr>
          <p:cNvPr id="4" name="Slide Number Placeholder 3"/>
          <p:cNvSpPr>
            <a:spLocks noGrp="1"/>
          </p:cNvSpPr>
          <p:nvPr>
            <p:ph type="sldNum" sz="quarter" idx="10"/>
          </p:nvPr>
        </p:nvSpPr>
        <p:spPr/>
        <p:txBody>
          <a:bodyPr/>
          <a:lstStyle/>
          <a:p>
            <a:pPr>
              <a:defRPr/>
            </a:pPr>
            <a:fld id="{03E8521F-58EF-4B99-8F74-86AB8E7963E6}" type="slidenum">
              <a:rPr lang="en-IE" altLang="en-US" smtClean="0"/>
              <a:pPr>
                <a:defRPr/>
              </a:pPr>
              <a:t>28</a:t>
            </a:fld>
            <a:endParaRPr lang="en-IE" altLang="en-US"/>
          </a:p>
        </p:txBody>
      </p:sp>
    </p:spTree>
    <p:extLst>
      <p:ext uri="{BB962C8B-B14F-4D97-AF65-F5344CB8AC3E}">
        <p14:creationId xmlns:p14="http://schemas.microsoft.com/office/powerpoint/2010/main" val="414341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Probability cloud</a:t>
            </a:r>
          </a:p>
        </p:txBody>
      </p:sp>
      <p:sp>
        <p:nvSpPr>
          <p:cNvPr id="4" name="Slide Number Placeholder 3"/>
          <p:cNvSpPr>
            <a:spLocks noGrp="1"/>
          </p:cNvSpPr>
          <p:nvPr>
            <p:ph type="sldNum" sz="quarter" idx="10"/>
          </p:nvPr>
        </p:nvSpPr>
        <p:spPr/>
        <p:txBody>
          <a:bodyPr/>
          <a:lstStyle/>
          <a:p>
            <a:fld id="{16B8C963-0DE6-4C6F-84FD-3327D0196A30}" type="slidenum">
              <a:rPr lang="en-US" smtClean="0"/>
              <a:t>4</a:t>
            </a:fld>
            <a:endParaRPr lang="en-US"/>
          </a:p>
        </p:txBody>
      </p:sp>
    </p:spTree>
    <p:extLst>
      <p:ext uri="{BB962C8B-B14F-4D97-AF65-F5344CB8AC3E}">
        <p14:creationId xmlns:p14="http://schemas.microsoft.com/office/powerpoint/2010/main" val="1286879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Role of axioms in mathematics</a:t>
            </a:r>
          </a:p>
        </p:txBody>
      </p:sp>
      <p:sp>
        <p:nvSpPr>
          <p:cNvPr id="4" name="Slide Number Placeholder 3"/>
          <p:cNvSpPr>
            <a:spLocks noGrp="1"/>
          </p:cNvSpPr>
          <p:nvPr>
            <p:ph type="sldNum" sz="quarter" idx="10"/>
          </p:nvPr>
        </p:nvSpPr>
        <p:spPr/>
        <p:txBody>
          <a:bodyPr/>
          <a:lstStyle/>
          <a:p>
            <a:fld id="{16B8C963-0DE6-4C6F-84FD-3327D0196A30}" type="slidenum">
              <a:rPr lang="en-US" smtClean="0"/>
              <a:t>5</a:t>
            </a:fld>
            <a:endParaRPr lang="en-US"/>
          </a:p>
        </p:txBody>
      </p:sp>
    </p:spTree>
    <p:extLst>
      <p:ext uri="{BB962C8B-B14F-4D97-AF65-F5344CB8AC3E}">
        <p14:creationId xmlns:p14="http://schemas.microsoft.com/office/powerpoint/2010/main" val="1731509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518607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Discrete example</a:t>
            </a:r>
          </a:p>
        </p:txBody>
      </p:sp>
    </p:spTree>
    <p:extLst>
      <p:ext uri="{BB962C8B-B14F-4D97-AF65-F5344CB8AC3E}">
        <p14:creationId xmlns:p14="http://schemas.microsoft.com/office/powerpoint/2010/main" val="1698253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Suppose you receive the following option.</a:t>
                </a:r>
              </a:p>
              <a:p>
                <a:r>
                  <a:rPr lang="en-US" sz="1200" b="0" i="0" kern="1200" dirty="0">
                    <a:solidFill>
                      <a:schemeClr val="tx1"/>
                    </a:solidFill>
                    <a:effectLst/>
                    <a:latin typeface="+mn-lt"/>
                    <a:ea typeface="+mn-ea"/>
                    <a:cs typeface="+mn-cs"/>
                  </a:rPr>
                  <a:t>You flip a fair coin.</a:t>
                </a:r>
              </a:p>
              <a:p>
                <a:r>
                  <a:rPr lang="en-US" sz="1200" b="0" i="0" kern="1200" dirty="0">
                    <a:solidFill>
                      <a:schemeClr val="tx1"/>
                    </a:solidFill>
                    <a:effectLst/>
                    <a:latin typeface="+mn-lt"/>
                    <a:ea typeface="+mn-ea"/>
                    <a:cs typeface="+mn-cs"/>
                  </a:rPr>
                  <a:t>If the coin is Heads, you acquire healthy immortality.</a:t>
                </a:r>
              </a:p>
              <a:p>
                <a:r>
                  <a:rPr lang="en-US" sz="1200" b="0" i="0" kern="1200" dirty="0">
                    <a:solidFill>
                      <a:schemeClr val="tx1"/>
                    </a:solidFill>
                    <a:effectLst/>
                    <a:latin typeface="+mn-lt"/>
                    <a:ea typeface="+mn-ea"/>
                    <a:cs typeface="+mn-cs"/>
                  </a:rPr>
                  <a:t>If the coin is Tails, you instantly die.</a:t>
                </a:r>
              </a:p>
              <a:p>
                <a:r>
                  <a:rPr lang="en-US" sz="1200" b="0" i="0" kern="1200" dirty="0">
                    <a:solidFill>
                      <a:schemeClr val="tx1"/>
                    </a:solidFill>
                    <a:effectLst/>
                    <a:latin typeface="+mn-lt"/>
                    <a:ea typeface="+mn-ea"/>
                    <a:cs typeface="+mn-cs"/>
                  </a:rPr>
                  <a:t>The expected value of this option seems infinite: </a:t>
                </a:r>
                <a14:m>
                  <m:oMath xmlns:m="http://schemas.openxmlformats.org/officeDocument/2006/math">
                    <m:r>
                      <a:rPr lang="en-US" sz="1200" b="0" i="1" kern="1200" smtClean="0">
                        <a:solidFill>
                          <a:schemeClr val="tx1"/>
                        </a:solidFill>
                        <a:effectLst/>
                        <a:latin typeface="Cambria Math" panose="02040503050406030204" pitchFamily="18" charset="0"/>
                        <a:ea typeface="+mn-ea"/>
                        <a:cs typeface="+mn-cs"/>
                      </a:rPr>
                      <m:t>0.5</m:t>
                    </m:r>
                    <m:r>
                      <a:rPr lang="en-US" sz="1200" b="0" i="1" kern="1200" smtClean="0">
                        <a:solidFill>
                          <a:schemeClr val="tx1"/>
                        </a:solidFill>
                        <a:effectLst/>
                        <a:latin typeface="Cambria Math" panose="02040503050406030204" pitchFamily="18" charset="0"/>
                        <a:ea typeface="Cambria Math" panose="02040503050406030204" pitchFamily="18" charset="0"/>
                        <a:cs typeface="+mn-cs"/>
                      </a:rPr>
                      <m:t>×∞+0.5×0=∞</m:t>
                    </m:r>
                  </m:oMath>
                </a14:m>
                <a:endParaRPr lang="en-US" sz="1200" b="0" i="0" kern="1200" dirty="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Suppose you receive the following option.</a:t>
                </a:r>
              </a:p>
              <a:p>
                <a:r>
                  <a:rPr lang="en-US" sz="1200" b="0" i="0" kern="1200" dirty="0" smtClean="0">
                    <a:solidFill>
                      <a:schemeClr val="tx1"/>
                    </a:solidFill>
                    <a:effectLst/>
                    <a:latin typeface="+mn-lt"/>
                    <a:ea typeface="+mn-ea"/>
                    <a:cs typeface="+mn-cs"/>
                  </a:rPr>
                  <a:t>You flip a fair coin.</a:t>
                </a:r>
              </a:p>
              <a:p>
                <a:r>
                  <a:rPr lang="en-US" sz="1200" b="0" i="0" kern="1200" dirty="0" smtClean="0">
                    <a:solidFill>
                      <a:schemeClr val="tx1"/>
                    </a:solidFill>
                    <a:effectLst/>
                    <a:latin typeface="+mn-lt"/>
                    <a:ea typeface="+mn-ea"/>
                    <a:cs typeface="+mn-cs"/>
                  </a:rPr>
                  <a:t>If the coin is Heads, you acquire healthy immortality.</a:t>
                </a:r>
              </a:p>
              <a:p>
                <a:r>
                  <a:rPr lang="en-US" sz="1200" b="0" i="0" kern="1200" dirty="0" smtClean="0">
                    <a:solidFill>
                      <a:schemeClr val="tx1"/>
                    </a:solidFill>
                    <a:effectLst/>
                    <a:latin typeface="+mn-lt"/>
                    <a:ea typeface="+mn-ea"/>
                    <a:cs typeface="+mn-cs"/>
                  </a:rPr>
                  <a:t>If the coin is Tails, you instantly die.</a:t>
                </a:r>
              </a:p>
              <a:p>
                <a:r>
                  <a:rPr lang="en-US" sz="1200" b="0" i="0" kern="1200" dirty="0" smtClean="0">
                    <a:solidFill>
                      <a:schemeClr val="tx1"/>
                    </a:solidFill>
                    <a:effectLst/>
                    <a:latin typeface="+mn-lt"/>
                    <a:ea typeface="+mn-ea"/>
                    <a:cs typeface="+mn-cs"/>
                  </a:rPr>
                  <a:t>The expected value of this option seems infinite: </a:t>
                </a:r>
                <a:r>
                  <a:rPr lang="en-US" sz="1200" b="0" i="0" kern="1200" smtClean="0">
                    <a:solidFill>
                      <a:schemeClr val="tx1"/>
                    </a:solidFill>
                    <a:effectLst/>
                    <a:latin typeface="Cambria Math" panose="02040503050406030204" pitchFamily="18" charset="0"/>
                    <a:ea typeface="+mn-ea"/>
                    <a:cs typeface="+mn-cs"/>
                  </a:rPr>
                  <a:t>0.5</a:t>
                </a:r>
                <a:r>
                  <a:rPr lang="en-US" sz="1200" b="0" i="0" kern="1200" smtClean="0">
                    <a:solidFill>
                      <a:schemeClr val="tx1"/>
                    </a:solidFill>
                    <a:effectLst/>
                    <a:latin typeface="Cambria Math" panose="02040503050406030204" pitchFamily="18" charset="0"/>
                    <a:ea typeface="Cambria Math" panose="02040503050406030204" pitchFamily="18" charset="0"/>
                    <a:cs typeface="+mn-cs"/>
                  </a:rPr>
                  <a:t>×∞+0.5×0=∞</a:t>
                </a:r>
                <a:endParaRPr lang="en-US" sz="1200" b="0" i="0" kern="1200" dirty="0" smtClean="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16B8C963-0DE6-4C6F-84FD-3327D0196A30}" type="slidenum">
              <a:rPr lang="en-US" smtClean="0"/>
              <a:t>12</a:t>
            </a:fld>
            <a:endParaRPr lang="en-US"/>
          </a:p>
        </p:txBody>
      </p:sp>
    </p:spTree>
    <p:extLst>
      <p:ext uri="{BB962C8B-B14F-4D97-AF65-F5344CB8AC3E}">
        <p14:creationId xmlns:p14="http://schemas.microsoft.com/office/powerpoint/2010/main" val="332156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6B8C963-0DE6-4C6F-84FD-3327D0196A30}" type="slidenum">
              <a:rPr lang="en-US" smtClean="0"/>
              <a:t>13</a:t>
            </a:fld>
            <a:endParaRPr lang="en-US"/>
          </a:p>
        </p:txBody>
      </p:sp>
    </p:spTree>
    <p:extLst>
      <p:ext uri="{BB962C8B-B14F-4D97-AF65-F5344CB8AC3E}">
        <p14:creationId xmlns:p14="http://schemas.microsoft.com/office/powerpoint/2010/main" val="669277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Same expression given previously to</a:t>
            </a:r>
            <a:r>
              <a:rPr lang="en-US" baseline="0" dirty="0"/>
              <a:t> define conditional probability.</a:t>
            </a:r>
            <a:endParaRPr lang="en-US" dirty="0"/>
          </a:p>
          <a:p>
            <a:r>
              <a:rPr lang="en-US" dirty="0"/>
              <a:t>Example of two events which can co-occur (or</a:t>
            </a:r>
            <a:r>
              <a:rPr lang="en-US" baseline="0" dirty="0"/>
              <a:t> not): flips of two coins.</a:t>
            </a:r>
            <a:endParaRPr lang="en-US" dirty="0"/>
          </a:p>
        </p:txBody>
      </p:sp>
    </p:spTree>
    <p:extLst>
      <p:ext uri="{BB962C8B-B14F-4D97-AF65-F5344CB8AC3E}">
        <p14:creationId xmlns:p14="http://schemas.microsoft.com/office/powerpoint/2010/main" val="1223995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Same expression given previously to</a:t>
            </a:r>
            <a:r>
              <a:rPr lang="en-US" baseline="0" dirty="0"/>
              <a:t> define conditional probability.</a:t>
            </a:r>
            <a:endParaRPr lang="en-US" dirty="0"/>
          </a:p>
          <a:p>
            <a:r>
              <a:rPr lang="en-US" dirty="0"/>
              <a:t>Example of two events which can co-occur (or</a:t>
            </a:r>
            <a:r>
              <a:rPr lang="en-US" baseline="0" dirty="0"/>
              <a:t> not): flips of two coins.</a:t>
            </a:r>
            <a:endParaRPr lang="en-US" dirty="0"/>
          </a:p>
        </p:txBody>
      </p:sp>
    </p:spTree>
    <p:extLst>
      <p:ext uri="{BB962C8B-B14F-4D97-AF65-F5344CB8AC3E}">
        <p14:creationId xmlns:p14="http://schemas.microsoft.com/office/powerpoint/2010/main" val="79162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810D94-E438-40FB-B881-8F883494DF4D}" type="datetimeFigureOut">
              <a:rPr lang="en-US" smtClean="0"/>
              <a:t>9/23/2019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509281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810D94-E438-40FB-B881-8F883494DF4D}" type="datetimeFigureOut">
              <a:rPr lang="en-US" smtClean="0"/>
              <a:t>9/23/2019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4254082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810D94-E438-40FB-B881-8F883494DF4D}" type="datetimeFigureOut">
              <a:rPr lang="en-US" smtClean="0"/>
              <a:t>9/23/2019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4197468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92608"/>
            <a:ext cx="7886700" cy="914401"/>
          </a:xfrm>
        </p:spPr>
        <p:txBody>
          <a:bodyPr/>
          <a:lstStyle/>
          <a:p>
            <a:r>
              <a:rPr lang="en-US"/>
              <a:t>Click to edit Master title style</a:t>
            </a:r>
            <a:endParaRPr lang="en-US" dirty="0"/>
          </a:p>
        </p:txBody>
      </p:sp>
      <p:sp>
        <p:nvSpPr>
          <p:cNvPr id="3" name="Content Placeholder 2"/>
          <p:cNvSpPr>
            <a:spLocks noGrp="1"/>
          </p:cNvSpPr>
          <p:nvPr>
            <p:ph idx="1"/>
          </p:nvPr>
        </p:nvSpPr>
        <p:spPr>
          <a:xfrm>
            <a:off x="628650" y="1548384"/>
            <a:ext cx="7886700" cy="5108448"/>
          </a:xfrm>
        </p:spPr>
        <p:txBody>
          <a:bodyPr/>
          <a:lstStyle>
            <a:lvl2pPr marL="685800" indent="-228600">
              <a:buFont typeface="Calibri" panose="020F0502020204030204" pitchFamily="34" charset="0"/>
              <a:buChar char="-"/>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4596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A810D94-E438-40FB-B881-8F883494DF4D}" type="datetimeFigureOut">
              <a:rPr lang="en-US" smtClean="0"/>
              <a:t>9/23/2019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133768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810D94-E438-40FB-B881-8F883494DF4D}" type="datetimeFigureOut">
              <a:rPr lang="en-US" smtClean="0"/>
              <a:t>9/23/2019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83839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810D94-E438-40FB-B881-8F883494DF4D}" type="datetimeFigureOut">
              <a:rPr lang="en-US" smtClean="0"/>
              <a:t>9/23/2019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586728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810D94-E438-40FB-B881-8F883494DF4D}" type="datetimeFigureOut">
              <a:rPr lang="en-US" smtClean="0"/>
              <a:t>9/23/2019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33627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810D94-E438-40FB-B881-8F883494DF4D}" type="datetimeFigureOut">
              <a:rPr lang="en-US" smtClean="0"/>
              <a:t>9/23/2019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1172667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810D94-E438-40FB-B881-8F883494DF4D}" type="datetimeFigureOut">
              <a:rPr lang="en-US" smtClean="0"/>
              <a:t>9/23/2019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1014644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810D94-E438-40FB-B881-8F883494DF4D}" type="datetimeFigureOut">
              <a:rPr lang="en-US" smtClean="0"/>
              <a:t>9/23/2019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2500903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810D94-E438-40FB-B881-8F883494DF4D}" type="datetimeFigureOut">
              <a:rPr lang="en-US" smtClean="0"/>
              <a:t>9/23/2019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47D940-A4D3-4B80-AE6F-3BEC3EC13167}" type="slidenum">
              <a:rPr lang="en-US" smtClean="0"/>
              <a:t>‹#›</a:t>
            </a:fld>
            <a:endParaRPr lang="en-US"/>
          </a:p>
        </p:txBody>
      </p:sp>
    </p:spTree>
    <p:extLst>
      <p:ext uri="{BB962C8B-B14F-4D97-AF65-F5344CB8AC3E}">
        <p14:creationId xmlns:p14="http://schemas.microsoft.com/office/powerpoint/2010/main" val="29286946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gif"/><Relationship Id="rId4" Type="http://schemas.openxmlformats.org/officeDocument/2006/relationships/image" Target="../media/image33.gif"/></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image" Target="../media/image33.png"/><Relationship Id="rId4" Type="http://schemas.openxmlformats.org/officeDocument/2006/relationships/image" Target="../media/image3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286" y="1394751"/>
            <a:ext cx="8763000" cy="745074"/>
          </a:xfrm>
        </p:spPr>
        <p:txBody>
          <a:bodyPr>
            <a:noAutofit/>
          </a:bodyPr>
          <a:lstStyle/>
          <a:p>
            <a:r>
              <a:rPr lang="en-US" dirty="0" smtClean="0"/>
              <a:t>Stochastic algorithms </a:t>
            </a:r>
            <a:br>
              <a:rPr lang="en-US" dirty="0" smtClean="0"/>
            </a:br>
            <a:r>
              <a:rPr lang="en-US" sz="3200" dirty="0" smtClean="0"/>
              <a:t>(</a:t>
            </a:r>
            <a:r>
              <a:rPr lang="en-US" sz="3200" dirty="0"/>
              <a:t>i.e. </a:t>
            </a:r>
            <a:r>
              <a:rPr lang="en-US" sz="3200" dirty="0" smtClean="0"/>
              <a:t>probability </a:t>
            </a:r>
            <a:r>
              <a:rPr lang="en-US" sz="3200" dirty="0"/>
              <a:t>and </a:t>
            </a:r>
            <a:r>
              <a:rPr lang="en-US" sz="3200" dirty="0" smtClean="0"/>
              <a:t>statistics applied to algorithms)</a:t>
            </a:r>
            <a:endParaRPr lang="en-US" sz="3200" dirty="0"/>
          </a:p>
        </p:txBody>
      </p:sp>
      <p:pic>
        <p:nvPicPr>
          <p:cNvPr id="1026" name="Picture 2" descr="https://pbs.twimg.com/media/D-zTWihXUAIRmEc.jpg">
            <a:extLst>
              <a:ext uri="{FF2B5EF4-FFF2-40B4-BE49-F238E27FC236}">
                <a16:creationId xmlns:a16="http://schemas.microsoft.com/office/drawing/2014/main" id="{D84B55B0-234B-4FC3-953E-F3B988E0E3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6562" y="2529361"/>
            <a:ext cx="2944957" cy="397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2200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rginal probability car properties.png"/>
          <p:cNvPicPr>
            <a:picLocks noChangeAspect="1"/>
          </p:cNvPicPr>
          <p:nvPr/>
        </p:nvPicPr>
        <p:blipFill rotWithShape="1">
          <a:blip r:embed="rId2" cstate="print"/>
          <a:srcRect l="3865" t="11467" r="6408" b="4051"/>
          <a:stretch/>
        </p:blipFill>
        <p:spPr>
          <a:xfrm>
            <a:off x="1339404" y="2189407"/>
            <a:ext cx="6349284" cy="3773511"/>
          </a:xfrm>
          <a:prstGeom prst="rect">
            <a:avLst/>
          </a:prstGeom>
        </p:spPr>
      </p:pic>
      <p:sp>
        <p:nvSpPr>
          <p:cNvPr id="5" name="TextBox 4"/>
          <p:cNvSpPr txBox="1"/>
          <p:nvPr/>
        </p:nvSpPr>
        <p:spPr>
          <a:xfrm>
            <a:off x="1065955" y="6423539"/>
            <a:ext cx="8078045" cy="369332"/>
          </a:xfrm>
          <a:prstGeom prst="rect">
            <a:avLst/>
          </a:prstGeom>
          <a:noFill/>
        </p:spPr>
        <p:txBody>
          <a:bodyPr wrap="none" rtlCol="0">
            <a:spAutoFit/>
          </a:bodyPr>
          <a:lstStyle/>
          <a:p>
            <a:r>
              <a:rPr lang="en-US" sz="1800" dirty="0"/>
              <a:t>marginal probability: </a:t>
            </a:r>
            <a:r>
              <a:rPr lang="en-US" sz="1800" i="1" dirty="0"/>
              <a:t>p</a:t>
            </a:r>
            <a:r>
              <a:rPr lang="en-US" sz="1800" dirty="0"/>
              <a:t>( </a:t>
            </a:r>
            <a:r>
              <a:rPr lang="en-US" sz="1800" i="1" dirty="0"/>
              <a:t>X</a:t>
            </a:r>
            <a:r>
              <a:rPr lang="en-US" sz="1800" dirty="0"/>
              <a:t> = minivan ) = 0.0741 + 0.1111 + 0.1481 = 0.3333</a:t>
            </a:r>
          </a:p>
        </p:txBody>
      </p:sp>
      <p:sp>
        <p:nvSpPr>
          <p:cNvPr id="8" name="Rectangle 7"/>
          <p:cNvSpPr/>
          <p:nvPr/>
        </p:nvSpPr>
        <p:spPr>
          <a:xfrm>
            <a:off x="207784" y="112304"/>
            <a:ext cx="9077883" cy="1669688"/>
          </a:xfrm>
          <a:prstGeom prst="rect">
            <a:avLst/>
          </a:prstGeom>
        </p:spPr>
        <p:txBody>
          <a:bodyPr wrap="square">
            <a:spAutoFit/>
          </a:bodyPr>
          <a:lstStyle/>
          <a:p>
            <a:pPr lvl="0" defTabSz="914400">
              <a:lnSpc>
                <a:spcPct val="90000"/>
              </a:lnSpc>
              <a:spcBef>
                <a:spcPts val="1000"/>
              </a:spcBef>
            </a:pPr>
            <a:r>
              <a:rPr lang="en-US" sz="2800" b="1" i="1" dirty="0">
                <a:solidFill>
                  <a:prstClr val="black"/>
                </a:solidFill>
              </a:rPr>
              <a:t>Marginal</a:t>
            </a:r>
            <a:r>
              <a:rPr lang="en-US" sz="2800" b="1" dirty="0">
                <a:solidFill>
                  <a:prstClr val="black"/>
                </a:solidFill>
              </a:rPr>
              <a:t> probability</a:t>
            </a:r>
          </a:p>
          <a:p>
            <a:pPr marL="685800" lvl="1" indent="-228600" defTabSz="914400">
              <a:lnSpc>
                <a:spcPct val="90000"/>
              </a:lnSpc>
              <a:spcBef>
                <a:spcPts val="500"/>
              </a:spcBef>
              <a:buFont typeface="Calibri" panose="020F0502020204030204" pitchFamily="34" charset="0"/>
              <a:buChar char="-"/>
            </a:pPr>
            <a:r>
              <a:rPr lang="en-US" sz="2400" dirty="0">
                <a:solidFill>
                  <a:prstClr val="black"/>
                </a:solidFill>
              </a:rPr>
              <a:t>Probability distribution of a single variable in a joint distribution</a:t>
            </a:r>
          </a:p>
          <a:p>
            <a:pPr marL="685800" lvl="1" indent="-228600" defTabSz="914400">
              <a:lnSpc>
                <a:spcPct val="90000"/>
              </a:lnSpc>
              <a:spcBef>
                <a:spcPts val="500"/>
              </a:spcBef>
              <a:buFont typeface="Calibri" panose="020F0502020204030204" pitchFamily="34" charset="0"/>
              <a:buChar char="-"/>
            </a:pPr>
            <a:r>
              <a:rPr lang="en-US" sz="2400" dirty="0">
                <a:solidFill>
                  <a:prstClr val="black"/>
                </a:solidFill>
              </a:rPr>
              <a:t>Example: two random variables </a:t>
            </a:r>
            <a:r>
              <a:rPr lang="en-US" sz="2400" i="1" dirty="0">
                <a:solidFill>
                  <a:prstClr val="black"/>
                </a:solidFill>
              </a:rPr>
              <a:t>X</a:t>
            </a:r>
            <a:r>
              <a:rPr lang="en-US" sz="2400" dirty="0">
                <a:solidFill>
                  <a:prstClr val="black"/>
                </a:solidFill>
              </a:rPr>
              <a:t> and </a:t>
            </a:r>
            <a:r>
              <a:rPr lang="en-US" sz="2400" i="1" dirty="0">
                <a:solidFill>
                  <a:prstClr val="black"/>
                </a:solidFill>
              </a:rPr>
              <a:t>Y</a:t>
            </a:r>
            <a:r>
              <a:rPr lang="en-US" sz="2400" dirty="0">
                <a:solidFill>
                  <a:prstClr val="black"/>
                </a:solidFill>
              </a:rPr>
              <a:t>:</a:t>
            </a:r>
          </a:p>
          <a:p>
            <a:pPr marL="685800" lvl="1" indent="-228600" defTabSz="914400">
              <a:lnSpc>
                <a:spcPct val="90000"/>
              </a:lnSpc>
              <a:spcBef>
                <a:spcPts val="500"/>
              </a:spcBef>
            </a:pPr>
            <a:r>
              <a:rPr lang="en-US" sz="2400" dirty="0">
                <a:solidFill>
                  <a:prstClr val="black"/>
                </a:solidFill>
              </a:rPr>
              <a:t>		</a:t>
            </a:r>
            <a:r>
              <a:rPr lang="en-US" sz="2400" i="1" dirty="0">
                <a:solidFill>
                  <a:prstClr val="black"/>
                </a:solidFill>
              </a:rPr>
              <a:t>p</a:t>
            </a:r>
            <a:r>
              <a:rPr lang="en-US" sz="2400" dirty="0">
                <a:solidFill>
                  <a:prstClr val="black"/>
                </a:solidFill>
              </a:rPr>
              <a:t>( </a:t>
            </a:r>
            <a:r>
              <a:rPr lang="en-US" sz="2400" i="1" dirty="0">
                <a:solidFill>
                  <a:prstClr val="black"/>
                </a:solidFill>
              </a:rPr>
              <a:t>X</a:t>
            </a:r>
            <a:r>
              <a:rPr lang="en-US" sz="2400" dirty="0">
                <a:solidFill>
                  <a:prstClr val="black"/>
                </a:solidFill>
              </a:rPr>
              <a:t> = </a:t>
            </a:r>
            <a:r>
              <a:rPr lang="en-US" sz="2400" i="1" dirty="0">
                <a:solidFill>
                  <a:prstClr val="black"/>
                </a:solidFill>
              </a:rPr>
              <a:t>x</a:t>
            </a:r>
            <a:r>
              <a:rPr lang="en-US" sz="2400" dirty="0">
                <a:solidFill>
                  <a:prstClr val="black"/>
                </a:solidFill>
              </a:rPr>
              <a:t> ) = </a:t>
            </a:r>
            <a:r>
              <a:rPr lang="en-US" sz="2400" dirty="0">
                <a:solidFill>
                  <a:prstClr val="black"/>
                </a:solidFill>
                <a:sym typeface="Symbol"/>
              </a:rPr>
              <a:t></a:t>
            </a:r>
            <a:r>
              <a:rPr lang="en-US" sz="2400" i="1" baseline="-25000" dirty="0">
                <a:solidFill>
                  <a:prstClr val="black"/>
                </a:solidFill>
                <a:sym typeface="Symbol"/>
              </a:rPr>
              <a:t>b</a:t>
            </a:r>
            <a:r>
              <a:rPr lang="en-US" sz="2400" baseline="-25000" dirty="0">
                <a:solidFill>
                  <a:prstClr val="black"/>
                </a:solidFill>
                <a:sym typeface="Symbol"/>
              </a:rPr>
              <a:t>=</a:t>
            </a:r>
            <a:r>
              <a:rPr lang="en-US" sz="2400" i="1" baseline="-25000" dirty="0">
                <a:solidFill>
                  <a:prstClr val="black"/>
                </a:solidFill>
                <a:sym typeface="Symbol"/>
              </a:rPr>
              <a:t>all values of Y</a:t>
            </a:r>
            <a:r>
              <a:rPr lang="en-US" sz="2400" dirty="0">
                <a:solidFill>
                  <a:prstClr val="black"/>
                </a:solidFill>
              </a:rPr>
              <a:t> </a:t>
            </a:r>
            <a:r>
              <a:rPr lang="en-US" sz="2400" i="1" dirty="0">
                <a:solidFill>
                  <a:prstClr val="black"/>
                </a:solidFill>
              </a:rPr>
              <a:t>p</a:t>
            </a:r>
            <a:r>
              <a:rPr lang="en-US" sz="2400" dirty="0">
                <a:solidFill>
                  <a:prstClr val="black"/>
                </a:solidFill>
              </a:rPr>
              <a:t>( </a:t>
            </a:r>
            <a:r>
              <a:rPr lang="en-US" sz="2400" i="1" dirty="0">
                <a:solidFill>
                  <a:prstClr val="black"/>
                </a:solidFill>
              </a:rPr>
              <a:t>X</a:t>
            </a:r>
            <a:r>
              <a:rPr lang="en-US" sz="2400" dirty="0">
                <a:solidFill>
                  <a:prstClr val="black"/>
                </a:solidFill>
              </a:rPr>
              <a:t> = </a:t>
            </a:r>
            <a:r>
              <a:rPr lang="en-US" sz="2400" i="1" dirty="0">
                <a:solidFill>
                  <a:prstClr val="black"/>
                </a:solidFill>
              </a:rPr>
              <a:t>x</a:t>
            </a:r>
            <a:r>
              <a:rPr lang="en-US" sz="2400" dirty="0">
                <a:solidFill>
                  <a:prstClr val="black"/>
                </a:solidFill>
              </a:rPr>
              <a:t>, </a:t>
            </a:r>
            <a:r>
              <a:rPr lang="en-US" sz="2400" i="1" dirty="0">
                <a:solidFill>
                  <a:prstClr val="black"/>
                </a:solidFill>
              </a:rPr>
              <a:t>Y</a:t>
            </a:r>
            <a:r>
              <a:rPr lang="en-US" sz="2400" dirty="0">
                <a:solidFill>
                  <a:prstClr val="black"/>
                </a:solidFill>
              </a:rPr>
              <a:t> = </a:t>
            </a:r>
            <a:r>
              <a:rPr lang="en-US" sz="2400" i="1" dirty="0">
                <a:solidFill>
                  <a:prstClr val="black"/>
                </a:solidFill>
              </a:rPr>
              <a:t>b</a:t>
            </a:r>
            <a:r>
              <a:rPr lang="en-US" sz="2400" dirty="0">
                <a:solidFill>
                  <a:prstClr val="black"/>
                </a:solidFill>
              </a:rPr>
              <a:t> ) </a:t>
            </a:r>
          </a:p>
        </p:txBody>
      </p:sp>
    </p:spTree>
    <p:extLst>
      <p:ext uri="{BB962C8B-B14F-4D97-AF65-F5344CB8AC3E}">
        <p14:creationId xmlns:p14="http://schemas.microsoft.com/office/powerpoint/2010/main" val="27914246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8" name="Group 1444"/>
          <p:cNvGrpSpPr>
            <a:grpSpLocks noChangeAspect="1"/>
          </p:cNvGrpSpPr>
          <p:nvPr/>
        </p:nvGrpSpPr>
        <p:grpSpPr bwMode="auto">
          <a:xfrm>
            <a:off x="511666" y="1418809"/>
            <a:ext cx="7840663" cy="4956175"/>
            <a:chOff x="444" y="629"/>
            <a:chExt cx="4939" cy="3122"/>
          </a:xfrm>
        </p:grpSpPr>
        <p:sp>
          <p:nvSpPr>
            <p:cNvPr id="2467" name="AutoShape 1443"/>
            <p:cNvSpPr>
              <a:spLocks noChangeAspect="1" noChangeArrowheads="1" noTextEdit="1"/>
            </p:cNvSpPr>
            <p:nvPr/>
          </p:nvSpPr>
          <p:spPr bwMode="auto">
            <a:xfrm>
              <a:off x="444" y="629"/>
              <a:ext cx="4932" cy="31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2669" name="Group 1645"/>
            <p:cNvGrpSpPr>
              <a:grpSpLocks/>
            </p:cNvGrpSpPr>
            <p:nvPr/>
          </p:nvGrpSpPr>
          <p:grpSpPr bwMode="auto">
            <a:xfrm>
              <a:off x="444" y="629"/>
              <a:ext cx="4939" cy="3122"/>
              <a:chOff x="444" y="629"/>
              <a:chExt cx="4939" cy="3122"/>
            </a:xfrm>
          </p:grpSpPr>
          <p:sp>
            <p:nvSpPr>
              <p:cNvPr id="2469" name="Rectangle 1445"/>
              <p:cNvSpPr>
                <a:spLocks noChangeArrowheads="1"/>
              </p:cNvSpPr>
              <p:nvPr/>
            </p:nvSpPr>
            <p:spPr bwMode="auto">
              <a:xfrm>
                <a:off x="444" y="629"/>
                <a:ext cx="4939" cy="312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0" name="Freeform 1446"/>
              <p:cNvSpPr>
                <a:spLocks/>
              </p:cNvSpPr>
              <p:nvPr/>
            </p:nvSpPr>
            <p:spPr bwMode="auto">
              <a:xfrm>
                <a:off x="1526" y="1034"/>
                <a:ext cx="2775" cy="1395"/>
              </a:xfrm>
              <a:custGeom>
                <a:avLst/>
                <a:gdLst/>
                <a:ahLst/>
                <a:cxnLst>
                  <a:cxn ang="0">
                    <a:pos x="0" y="585"/>
                  </a:cxn>
                  <a:cxn ang="0">
                    <a:pos x="1241" y="1395"/>
                  </a:cxn>
                  <a:cxn ang="0">
                    <a:pos x="2775" y="804"/>
                  </a:cxn>
                  <a:cxn ang="0">
                    <a:pos x="1533" y="0"/>
                  </a:cxn>
                  <a:cxn ang="0">
                    <a:pos x="0" y="585"/>
                  </a:cxn>
                </a:cxnLst>
                <a:rect l="0" t="0" r="r" b="b"/>
                <a:pathLst>
                  <a:path w="2775" h="1395">
                    <a:moveTo>
                      <a:pt x="0" y="585"/>
                    </a:moveTo>
                    <a:lnTo>
                      <a:pt x="1241" y="1395"/>
                    </a:lnTo>
                    <a:lnTo>
                      <a:pt x="2775" y="804"/>
                    </a:lnTo>
                    <a:lnTo>
                      <a:pt x="1533" y="0"/>
                    </a:lnTo>
                    <a:lnTo>
                      <a:pt x="0" y="58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1" name="Freeform 1447"/>
              <p:cNvSpPr>
                <a:spLocks/>
              </p:cNvSpPr>
              <p:nvPr/>
            </p:nvSpPr>
            <p:spPr bwMode="auto">
              <a:xfrm>
                <a:off x="1526" y="1034"/>
                <a:ext cx="2775" cy="1395"/>
              </a:xfrm>
              <a:custGeom>
                <a:avLst/>
                <a:gdLst/>
                <a:ahLst/>
                <a:cxnLst>
                  <a:cxn ang="0">
                    <a:pos x="0" y="585"/>
                  </a:cxn>
                  <a:cxn ang="0">
                    <a:pos x="1241" y="1395"/>
                  </a:cxn>
                  <a:cxn ang="0">
                    <a:pos x="2775" y="804"/>
                  </a:cxn>
                  <a:cxn ang="0">
                    <a:pos x="1533" y="0"/>
                  </a:cxn>
                  <a:cxn ang="0">
                    <a:pos x="0" y="585"/>
                  </a:cxn>
                </a:cxnLst>
                <a:rect l="0" t="0" r="r" b="b"/>
                <a:pathLst>
                  <a:path w="2775" h="1395">
                    <a:moveTo>
                      <a:pt x="0" y="585"/>
                    </a:moveTo>
                    <a:lnTo>
                      <a:pt x="1241" y="1395"/>
                    </a:lnTo>
                    <a:lnTo>
                      <a:pt x="2775" y="804"/>
                    </a:lnTo>
                    <a:lnTo>
                      <a:pt x="1533" y="0"/>
                    </a:lnTo>
                    <a:lnTo>
                      <a:pt x="0" y="585"/>
                    </a:lnTo>
                  </a:path>
                </a:pathLst>
              </a:custGeom>
              <a:no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2" name="Freeform 1448"/>
              <p:cNvSpPr>
                <a:spLocks/>
              </p:cNvSpPr>
              <p:nvPr/>
            </p:nvSpPr>
            <p:spPr bwMode="auto">
              <a:xfrm>
                <a:off x="1526" y="1619"/>
                <a:ext cx="1241" cy="1892"/>
              </a:xfrm>
              <a:custGeom>
                <a:avLst/>
                <a:gdLst/>
                <a:ahLst/>
                <a:cxnLst>
                  <a:cxn ang="0">
                    <a:pos x="0" y="1089"/>
                  </a:cxn>
                  <a:cxn ang="0">
                    <a:pos x="0" y="0"/>
                  </a:cxn>
                  <a:cxn ang="0">
                    <a:pos x="1241" y="810"/>
                  </a:cxn>
                  <a:cxn ang="0">
                    <a:pos x="1241" y="1892"/>
                  </a:cxn>
                  <a:cxn ang="0">
                    <a:pos x="0" y="1089"/>
                  </a:cxn>
                </a:cxnLst>
                <a:rect l="0" t="0" r="r" b="b"/>
                <a:pathLst>
                  <a:path w="1241" h="1892">
                    <a:moveTo>
                      <a:pt x="0" y="1089"/>
                    </a:moveTo>
                    <a:lnTo>
                      <a:pt x="0" y="0"/>
                    </a:lnTo>
                    <a:lnTo>
                      <a:pt x="1241" y="810"/>
                    </a:lnTo>
                    <a:lnTo>
                      <a:pt x="1241" y="1892"/>
                    </a:lnTo>
                    <a:lnTo>
                      <a:pt x="0" y="108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3" name="Freeform 1449"/>
              <p:cNvSpPr>
                <a:spLocks/>
              </p:cNvSpPr>
              <p:nvPr/>
            </p:nvSpPr>
            <p:spPr bwMode="auto">
              <a:xfrm>
                <a:off x="1526" y="1619"/>
                <a:ext cx="1241" cy="1892"/>
              </a:xfrm>
              <a:custGeom>
                <a:avLst/>
                <a:gdLst/>
                <a:ahLst/>
                <a:cxnLst>
                  <a:cxn ang="0">
                    <a:pos x="0" y="1089"/>
                  </a:cxn>
                  <a:cxn ang="0">
                    <a:pos x="0" y="0"/>
                  </a:cxn>
                  <a:cxn ang="0">
                    <a:pos x="1241" y="810"/>
                  </a:cxn>
                  <a:cxn ang="0">
                    <a:pos x="1241" y="1892"/>
                  </a:cxn>
                  <a:cxn ang="0">
                    <a:pos x="0" y="1089"/>
                  </a:cxn>
                </a:cxnLst>
                <a:rect l="0" t="0" r="r" b="b"/>
                <a:pathLst>
                  <a:path w="1241" h="1892">
                    <a:moveTo>
                      <a:pt x="0" y="1089"/>
                    </a:moveTo>
                    <a:lnTo>
                      <a:pt x="0" y="0"/>
                    </a:lnTo>
                    <a:lnTo>
                      <a:pt x="1241" y="810"/>
                    </a:lnTo>
                    <a:lnTo>
                      <a:pt x="1241" y="1892"/>
                    </a:lnTo>
                    <a:lnTo>
                      <a:pt x="0" y="1089"/>
                    </a:lnTo>
                  </a:path>
                </a:pathLst>
              </a:custGeom>
              <a:no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4" name="Freeform 1450"/>
              <p:cNvSpPr>
                <a:spLocks/>
              </p:cNvSpPr>
              <p:nvPr/>
            </p:nvSpPr>
            <p:spPr bwMode="auto">
              <a:xfrm>
                <a:off x="2767" y="1838"/>
                <a:ext cx="1534" cy="1673"/>
              </a:xfrm>
              <a:custGeom>
                <a:avLst/>
                <a:gdLst/>
                <a:ahLst/>
                <a:cxnLst>
                  <a:cxn ang="0">
                    <a:pos x="0" y="1673"/>
                  </a:cxn>
                  <a:cxn ang="0">
                    <a:pos x="0" y="591"/>
                  </a:cxn>
                  <a:cxn ang="0">
                    <a:pos x="1534" y="0"/>
                  </a:cxn>
                  <a:cxn ang="0">
                    <a:pos x="1534" y="1089"/>
                  </a:cxn>
                  <a:cxn ang="0">
                    <a:pos x="0" y="1673"/>
                  </a:cxn>
                </a:cxnLst>
                <a:rect l="0" t="0" r="r" b="b"/>
                <a:pathLst>
                  <a:path w="1534" h="1673">
                    <a:moveTo>
                      <a:pt x="0" y="1673"/>
                    </a:moveTo>
                    <a:lnTo>
                      <a:pt x="0" y="591"/>
                    </a:lnTo>
                    <a:lnTo>
                      <a:pt x="1534" y="0"/>
                    </a:lnTo>
                    <a:lnTo>
                      <a:pt x="1534" y="1089"/>
                    </a:lnTo>
                    <a:lnTo>
                      <a:pt x="0" y="167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5" name="Freeform 1451"/>
              <p:cNvSpPr>
                <a:spLocks/>
              </p:cNvSpPr>
              <p:nvPr/>
            </p:nvSpPr>
            <p:spPr bwMode="auto">
              <a:xfrm>
                <a:off x="2767" y="1838"/>
                <a:ext cx="1534" cy="1673"/>
              </a:xfrm>
              <a:custGeom>
                <a:avLst/>
                <a:gdLst/>
                <a:ahLst/>
                <a:cxnLst>
                  <a:cxn ang="0">
                    <a:pos x="0" y="1673"/>
                  </a:cxn>
                  <a:cxn ang="0">
                    <a:pos x="0" y="591"/>
                  </a:cxn>
                  <a:cxn ang="0">
                    <a:pos x="1534" y="0"/>
                  </a:cxn>
                  <a:cxn ang="0">
                    <a:pos x="1534" y="1089"/>
                  </a:cxn>
                  <a:cxn ang="0">
                    <a:pos x="0" y="1673"/>
                  </a:cxn>
                </a:cxnLst>
                <a:rect l="0" t="0" r="r" b="b"/>
                <a:pathLst>
                  <a:path w="1534" h="1673">
                    <a:moveTo>
                      <a:pt x="0" y="1673"/>
                    </a:moveTo>
                    <a:lnTo>
                      <a:pt x="0" y="591"/>
                    </a:lnTo>
                    <a:lnTo>
                      <a:pt x="1534" y="0"/>
                    </a:lnTo>
                    <a:lnTo>
                      <a:pt x="1534" y="1089"/>
                    </a:lnTo>
                    <a:lnTo>
                      <a:pt x="0" y="1673"/>
                    </a:lnTo>
                  </a:path>
                </a:pathLst>
              </a:custGeom>
              <a:no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6" name="Freeform 1452"/>
              <p:cNvSpPr>
                <a:spLocks/>
              </p:cNvSpPr>
              <p:nvPr/>
            </p:nvSpPr>
            <p:spPr bwMode="auto">
              <a:xfrm>
                <a:off x="1692" y="1559"/>
                <a:ext cx="1235" cy="1893"/>
              </a:xfrm>
              <a:custGeom>
                <a:avLst/>
                <a:gdLst/>
                <a:ahLst/>
                <a:cxnLst>
                  <a:cxn ang="0">
                    <a:pos x="186" y="285"/>
                  </a:cxn>
                  <a:cxn ang="0">
                    <a:pos x="0" y="164"/>
                  </a:cxn>
                  <a:cxn ang="0">
                    <a:pos x="0" y="0"/>
                  </a:cxn>
                </a:cxnLst>
                <a:rect l="0" t="0" r="r" b="b"/>
                <a:pathLst>
                  <a:path w="186" h="285">
                    <a:moveTo>
                      <a:pt x="186" y="285"/>
                    </a:moveTo>
                    <a:lnTo>
                      <a:pt x="0" y="164"/>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7" name="Freeform 1453"/>
              <p:cNvSpPr>
                <a:spLocks/>
              </p:cNvSpPr>
              <p:nvPr/>
            </p:nvSpPr>
            <p:spPr bwMode="auto">
              <a:xfrm>
                <a:off x="2090" y="1399"/>
                <a:ext cx="1241" cy="1900"/>
              </a:xfrm>
              <a:custGeom>
                <a:avLst/>
                <a:gdLst/>
                <a:ahLst/>
                <a:cxnLst>
                  <a:cxn ang="0">
                    <a:pos x="187" y="286"/>
                  </a:cxn>
                  <a:cxn ang="0">
                    <a:pos x="0" y="164"/>
                  </a:cxn>
                  <a:cxn ang="0">
                    <a:pos x="0" y="0"/>
                  </a:cxn>
                </a:cxnLst>
                <a:rect l="0" t="0" r="r" b="b"/>
                <a:pathLst>
                  <a:path w="187" h="286">
                    <a:moveTo>
                      <a:pt x="187" y="286"/>
                    </a:moveTo>
                    <a:lnTo>
                      <a:pt x="0" y="164"/>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8" name="Freeform 1454"/>
              <p:cNvSpPr>
                <a:spLocks/>
              </p:cNvSpPr>
              <p:nvPr/>
            </p:nvSpPr>
            <p:spPr bwMode="auto">
              <a:xfrm>
                <a:off x="2495" y="1247"/>
                <a:ext cx="1241" cy="1899"/>
              </a:xfrm>
              <a:custGeom>
                <a:avLst/>
                <a:gdLst/>
                <a:ahLst/>
                <a:cxnLst>
                  <a:cxn ang="0">
                    <a:pos x="187" y="286"/>
                  </a:cxn>
                  <a:cxn ang="0">
                    <a:pos x="0" y="164"/>
                  </a:cxn>
                  <a:cxn ang="0">
                    <a:pos x="0" y="0"/>
                  </a:cxn>
                </a:cxnLst>
                <a:rect l="0" t="0" r="r" b="b"/>
                <a:pathLst>
                  <a:path w="187" h="286">
                    <a:moveTo>
                      <a:pt x="187" y="286"/>
                    </a:moveTo>
                    <a:lnTo>
                      <a:pt x="0" y="164"/>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9" name="Freeform 1455"/>
              <p:cNvSpPr>
                <a:spLocks/>
              </p:cNvSpPr>
              <p:nvPr/>
            </p:nvSpPr>
            <p:spPr bwMode="auto">
              <a:xfrm>
                <a:off x="2900" y="1094"/>
                <a:ext cx="1235" cy="1893"/>
              </a:xfrm>
              <a:custGeom>
                <a:avLst/>
                <a:gdLst/>
                <a:ahLst/>
                <a:cxnLst>
                  <a:cxn ang="0">
                    <a:pos x="186" y="285"/>
                  </a:cxn>
                  <a:cxn ang="0">
                    <a:pos x="0" y="164"/>
                  </a:cxn>
                  <a:cxn ang="0">
                    <a:pos x="0" y="0"/>
                  </a:cxn>
                </a:cxnLst>
                <a:rect l="0" t="0" r="r" b="b"/>
                <a:pathLst>
                  <a:path w="186" h="285">
                    <a:moveTo>
                      <a:pt x="186" y="285"/>
                    </a:moveTo>
                    <a:lnTo>
                      <a:pt x="0" y="164"/>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0" name="Freeform 1456"/>
              <p:cNvSpPr>
                <a:spLocks/>
              </p:cNvSpPr>
              <p:nvPr/>
            </p:nvSpPr>
            <p:spPr bwMode="auto">
              <a:xfrm>
                <a:off x="1838" y="1233"/>
                <a:ext cx="1533" cy="1674"/>
              </a:xfrm>
              <a:custGeom>
                <a:avLst/>
                <a:gdLst/>
                <a:ahLst/>
                <a:cxnLst>
                  <a:cxn ang="0">
                    <a:pos x="0" y="252"/>
                  </a:cxn>
                  <a:cxn ang="0">
                    <a:pos x="231" y="164"/>
                  </a:cxn>
                  <a:cxn ang="0">
                    <a:pos x="231" y="0"/>
                  </a:cxn>
                </a:cxnLst>
                <a:rect l="0" t="0" r="r" b="b"/>
                <a:pathLst>
                  <a:path w="231" h="252">
                    <a:moveTo>
                      <a:pt x="0" y="252"/>
                    </a:moveTo>
                    <a:lnTo>
                      <a:pt x="231" y="164"/>
                    </a:lnTo>
                    <a:lnTo>
                      <a:pt x="231"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1" name="Freeform 1457"/>
              <p:cNvSpPr>
                <a:spLocks/>
              </p:cNvSpPr>
              <p:nvPr/>
            </p:nvSpPr>
            <p:spPr bwMode="auto">
              <a:xfrm>
                <a:off x="2150" y="1433"/>
                <a:ext cx="1527" cy="1680"/>
              </a:xfrm>
              <a:custGeom>
                <a:avLst/>
                <a:gdLst/>
                <a:ahLst/>
                <a:cxnLst>
                  <a:cxn ang="0">
                    <a:pos x="0" y="253"/>
                  </a:cxn>
                  <a:cxn ang="0">
                    <a:pos x="230" y="164"/>
                  </a:cxn>
                  <a:cxn ang="0">
                    <a:pos x="230" y="0"/>
                  </a:cxn>
                </a:cxnLst>
                <a:rect l="0" t="0" r="r" b="b"/>
                <a:pathLst>
                  <a:path w="230" h="253">
                    <a:moveTo>
                      <a:pt x="0" y="253"/>
                    </a:moveTo>
                    <a:lnTo>
                      <a:pt x="230" y="164"/>
                    </a:lnTo>
                    <a:lnTo>
                      <a:pt x="23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2" name="Freeform 1458"/>
              <p:cNvSpPr>
                <a:spLocks/>
              </p:cNvSpPr>
              <p:nvPr/>
            </p:nvSpPr>
            <p:spPr bwMode="auto">
              <a:xfrm>
                <a:off x="2455" y="1639"/>
                <a:ext cx="1534" cy="1673"/>
              </a:xfrm>
              <a:custGeom>
                <a:avLst/>
                <a:gdLst/>
                <a:ahLst/>
                <a:cxnLst>
                  <a:cxn ang="0">
                    <a:pos x="0" y="252"/>
                  </a:cxn>
                  <a:cxn ang="0">
                    <a:pos x="231" y="164"/>
                  </a:cxn>
                  <a:cxn ang="0">
                    <a:pos x="231" y="0"/>
                  </a:cxn>
                </a:cxnLst>
                <a:rect l="0" t="0" r="r" b="b"/>
                <a:pathLst>
                  <a:path w="231" h="252">
                    <a:moveTo>
                      <a:pt x="0" y="252"/>
                    </a:moveTo>
                    <a:lnTo>
                      <a:pt x="231" y="164"/>
                    </a:lnTo>
                    <a:lnTo>
                      <a:pt x="231"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3" name="Freeform 1459"/>
              <p:cNvSpPr>
                <a:spLocks/>
              </p:cNvSpPr>
              <p:nvPr/>
            </p:nvSpPr>
            <p:spPr bwMode="auto">
              <a:xfrm>
                <a:off x="1526" y="2117"/>
                <a:ext cx="2775" cy="810"/>
              </a:xfrm>
              <a:custGeom>
                <a:avLst/>
                <a:gdLst/>
                <a:ahLst/>
                <a:cxnLst>
                  <a:cxn ang="0">
                    <a:pos x="0" y="89"/>
                  </a:cxn>
                  <a:cxn ang="0">
                    <a:pos x="231" y="0"/>
                  </a:cxn>
                  <a:cxn ang="0">
                    <a:pos x="418" y="122"/>
                  </a:cxn>
                </a:cxnLst>
                <a:rect l="0" t="0" r="r" b="b"/>
                <a:pathLst>
                  <a:path w="418" h="122">
                    <a:moveTo>
                      <a:pt x="0" y="89"/>
                    </a:moveTo>
                    <a:lnTo>
                      <a:pt x="231" y="0"/>
                    </a:lnTo>
                    <a:lnTo>
                      <a:pt x="418" y="122"/>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4" name="Freeform 1460"/>
              <p:cNvSpPr>
                <a:spLocks/>
              </p:cNvSpPr>
              <p:nvPr/>
            </p:nvSpPr>
            <p:spPr bwMode="auto">
              <a:xfrm>
                <a:off x="1526" y="1844"/>
                <a:ext cx="2775" cy="811"/>
              </a:xfrm>
              <a:custGeom>
                <a:avLst/>
                <a:gdLst/>
                <a:ahLst/>
                <a:cxnLst>
                  <a:cxn ang="0">
                    <a:pos x="0" y="89"/>
                  </a:cxn>
                  <a:cxn ang="0">
                    <a:pos x="231" y="0"/>
                  </a:cxn>
                  <a:cxn ang="0">
                    <a:pos x="418" y="122"/>
                  </a:cxn>
                </a:cxnLst>
                <a:rect l="0" t="0" r="r" b="b"/>
                <a:pathLst>
                  <a:path w="418" h="122">
                    <a:moveTo>
                      <a:pt x="0" y="89"/>
                    </a:moveTo>
                    <a:lnTo>
                      <a:pt x="231" y="0"/>
                    </a:lnTo>
                    <a:lnTo>
                      <a:pt x="418" y="122"/>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5" name="Freeform 1461"/>
              <p:cNvSpPr>
                <a:spLocks/>
              </p:cNvSpPr>
              <p:nvPr/>
            </p:nvSpPr>
            <p:spPr bwMode="auto">
              <a:xfrm>
                <a:off x="1526" y="1572"/>
                <a:ext cx="2775" cy="810"/>
              </a:xfrm>
              <a:custGeom>
                <a:avLst/>
                <a:gdLst/>
                <a:ahLst/>
                <a:cxnLst>
                  <a:cxn ang="0">
                    <a:pos x="0" y="89"/>
                  </a:cxn>
                  <a:cxn ang="0">
                    <a:pos x="231" y="0"/>
                  </a:cxn>
                  <a:cxn ang="0">
                    <a:pos x="418" y="122"/>
                  </a:cxn>
                </a:cxnLst>
                <a:rect l="0" t="0" r="r" b="b"/>
                <a:pathLst>
                  <a:path w="418" h="122">
                    <a:moveTo>
                      <a:pt x="0" y="89"/>
                    </a:moveTo>
                    <a:lnTo>
                      <a:pt x="231" y="0"/>
                    </a:lnTo>
                    <a:lnTo>
                      <a:pt x="418" y="122"/>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6" name="Freeform 1462"/>
              <p:cNvSpPr>
                <a:spLocks/>
              </p:cNvSpPr>
              <p:nvPr/>
            </p:nvSpPr>
            <p:spPr bwMode="auto">
              <a:xfrm>
                <a:off x="1526" y="1300"/>
                <a:ext cx="2775" cy="810"/>
              </a:xfrm>
              <a:custGeom>
                <a:avLst/>
                <a:gdLst/>
                <a:ahLst/>
                <a:cxnLst>
                  <a:cxn ang="0">
                    <a:pos x="0" y="89"/>
                  </a:cxn>
                  <a:cxn ang="0">
                    <a:pos x="231" y="0"/>
                  </a:cxn>
                  <a:cxn ang="0">
                    <a:pos x="418" y="122"/>
                  </a:cxn>
                </a:cxnLst>
                <a:rect l="0" t="0" r="r" b="b"/>
                <a:pathLst>
                  <a:path w="418" h="122">
                    <a:moveTo>
                      <a:pt x="0" y="89"/>
                    </a:moveTo>
                    <a:lnTo>
                      <a:pt x="231" y="0"/>
                    </a:lnTo>
                    <a:lnTo>
                      <a:pt x="418" y="122"/>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7" name="Freeform 1463"/>
              <p:cNvSpPr>
                <a:spLocks/>
              </p:cNvSpPr>
              <p:nvPr/>
            </p:nvSpPr>
            <p:spPr bwMode="auto">
              <a:xfrm>
                <a:off x="1526" y="1034"/>
                <a:ext cx="2775" cy="804"/>
              </a:xfrm>
              <a:custGeom>
                <a:avLst/>
                <a:gdLst/>
                <a:ahLst/>
                <a:cxnLst>
                  <a:cxn ang="0">
                    <a:pos x="0" y="88"/>
                  </a:cxn>
                  <a:cxn ang="0">
                    <a:pos x="231" y="0"/>
                  </a:cxn>
                  <a:cxn ang="0">
                    <a:pos x="418" y="121"/>
                  </a:cxn>
                </a:cxnLst>
                <a:rect l="0" t="0" r="r" b="b"/>
                <a:pathLst>
                  <a:path w="418" h="121">
                    <a:moveTo>
                      <a:pt x="0" y="88"/>
                    </a:moveTo>
                    <a:lnTo>
                      <a:pt x="231" y="0"/>
                    </a:lnTo>
                    <a:lnTo>
                      <a:pt x="418" y="121"/>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8" name="Line 1464"/>
              <p:cNvSpPr>
                <a:spLocks noChangeShapeType="1"/>
              </p:cNvSpPr>
              <p:nvPr/>
            </p:nvSpPr>
            <p:spPr bwMode="auto">
              <a:xfrm flipV="1">
                <a:off x="2767" y="2927"/>
                <a:ext cx="1534" cy="58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9" name="Line 1465"/>
              <p:cNvSpPr>
                <a:spLocks noChangeShapeType="1"/>
              </p:cNvSpPr>
              <p:nvPr/>
            </p:nvSpPr>
            <p:spPr bwMode="auto">
              <a:xfrm>
                <a:off x="1526" y="2708"/>
                <a:ext cx="1241" cy="80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0" name="Line 1466"/>
              <p:cNvSpPr>
                <a:spLocks noChangeShapeType="1"/>
              </p:cNvSpPr>
              <p:nvPr/>
            </p:nvSpPr>
            <p:spPr bwMode="auto">
              <a:xfrm flipV="1">
                <a:off x="1526" y="1619"/>
                <a:ext cx="1" cy="108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1" name="Line 1467"/>
              <p:cNvSpPr>
                <a:spLocks noChangeShapeType="1"/>
              </p:cNvSpPr>
              <p:nvPr/>
            </p:nvSpPr>
            <p:spPr bwMode="auto">
              <a:xfrm>
                <a:off x="2927" y="3452"/>
                <a:ext cx="33" cy="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2" name="Rectangle 1468"/>
              <p:cNvSpPr>
                <a:spLocks noChangeArrowheads="1"/>
              </p:cNvSpPr>
              <p:nvPr/>
            </p:nvSpPr>
            <p:spPr bwMode="auto">
              <a:xfrm>
                <a:off x="2986" y="3491"/>
                <a:ext cx="378" cy="15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none" strike="noStrike" cap="none" normalizeH="0" baseline="0">
                    <a:ln>
                      <a:noFill/>
                    </a:ln>
                    <a:solidFill>
                      <a:srgbClr val="000000"/>
                    </a:solidFill>
                    <a:effectLst/>
                    <a:latin typeface="Helvetica" charset="0"/>
                    <a:cs typeface="Arial" pitchFamily="34" charset="0"/>
                  </a:rPr>
                  <a:t>sedan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493" name="Line 1469"/>
              <p:cNvSpPr>
                <a:spLocks noChangeShapeType="1"/>
              </p:cNvSpPr>
              <p:nvPr/>
            </p:nvSpPr>
            <p:spPr bwMode="auto">
              <a:xfrm>
                <a:off x="3331" y="3299"/>
                <a:ext cx="34" cy="2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4" name="Rectangle 1470"/>
              <p:cNvSpPr>
                <a:spLocks noChangeArrowheads="1"/>
              </p:cNvSpPr>
              <p:nvPr/>
            </p:nvSpPr>
            <p:spPr bwMode="auto">
              <a:xfrm>
                <a:off x="3385" y="3332"/>
                <a:ext cx="478" cy="15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none" strike="noStrike" cap="none" normalizeH="0" baseline="0">
                    <a:ln>
                      <a:noFill/>
                    </a:ln>
                    <a:solidFill>
                      <a:srgbClr val="000000"/>
                    </a:solidFill>
                    <a:effectLst/>
                    <a:latin typeface="Helvetica" charset="0"/>
                    <a:cs typeface="Arial" pitchFamily="34" charset="0"/>
                  </a:rPr>
                  <a:t>minivan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495" name="Line 1471"/>
              <p:cNvSpPr>
                <a:spLocks noChangeShapeType="1"/>
              </p:cNvSpPr>
              <p:nvPr/>
            </p:nvSpPr>
            <p:spPr bwMode="auto">
              <a:xfrm>
                <a:off x="3736" y="3146"/>
                <a:ext cx="34" cy="2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6" name="Rectangle 1472"/>
              <p:cNvSpPr>
                <a:spLocks noChangeArrowheads="1"/>
              </p:cNvSpPr>
              <p:nvPr/>
            </p:nvSpPr>
            <p:spPr bwMode="auto">
              <a:xfrm>
                <a:off x="3789" y="3179"/>
                <a:ext cx="285" cy="15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none" strike="noStrike" cap="none" normalizeH="0" baseline="0">
                    <a:ln>
                      <a:noFill/>
                    </a:ln>
                    <a:solidFill>
                      <a:srgbClr val="000000"/>
                    </a:solidFill>
                    <a:effectLst/>
                    <a:latin typeface="Helvetica" charset="0"/>
                    <a:cs typeface="Arial" pitchFamily="34" charset="0"/>
                  </a:rPr>
                  <a:t>SUV</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497" name="Line 1473"/>
              <p:cNvSpPr>
                <a:spLocks noChangeShapeType="1"/>
              </p:cNvSpPr>
              <p:nvPr/>
            </p:nvSpPr>
            <p:spPr bwMode="auto">
              <a:xfrm>
                <a:off x="4135" y="2987"/>
                <a:ext cx="39" cy="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8" name="Rectangle 1474"/>
              <p:cNvSpPr>
                <a:spLocks noChangeArrowheads="1"/>
              </p:cNvSpPr>
              <p:nvPr/>
            </p:nvSpPr>
            <p:spPr bwMode="auto">
              <a:xfrm>
                <a:off x="4194" y="3027"/>
                <a:ext cx="339" cy="15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none" strike="noStrike" cap="none" normalizeH="0" baseline="0">
                    <a:ln>
                      <a:noFill/>
                    </a:ln>
                    <a:solidFill>
                      <a:srgbClr val="000000"/>
                    </a:solidFill>
                    <a:effectLst/>
                    <a:latin typeface="Helvetica" charset="0"/>
                    <a:cs typeface="Arial" pitchFamily="34" charset="0"/>
                  </a:rPr>
                  <a:t>sport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499" name="Line 1475"/>
              <p:cNvSpPr>
                <a:spLocks noChangeShapeType="1"/>
              </p:cNvSpPr>
              <p:nvPr/>
            </p:nvSpPr>
            <p:spPr bwMode="auto">
              <a:xfrm flipH="1">
                <a:off x="1798" y="2907"/>
                <a:ext cx="40" cy="2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0" name="Rectangle 1476"/>
              <p:cNvSpPr>
                <a:spLocks noChangeArrowheads="1"/>
              </p:cNvSpPr>
              <p:nvPr/>
            </p:nvSpPr>
            <p:spPr bwMode="auto">
              <a:xfrm>
                <a:off x="1300" y="2934"/>
                <a:ext cx="564" cy="15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none" strike="noStrike" cap="none" normalizeH="0" baseline="0">
                    <a:ln>
                      <a:noFill/>
                    </a:ln>
                    <a:solidFill>
                      <a:srgbClr val="000000"/>
                    </a:solidFill>
                    <a:effectLst/>
                    <a:latin typeface="Helvetica" charset="0"/>
                    <a:cs typeface="Arial" pitchFamily="34" charset="0"/>
                  </a:rPr>
                  <a:t>American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501" name="Line 1477"/>
              <p:cNvSpPr>
                <a:spLocks noChangeShapeType="1"/>
              </p:cNvSpPr>
              <p:nvPr/>
            </p:nvSpPr>
            <p:spPr bwMode="auto">
              <a:xfrm flipH="1">
                <a:off x="2110" y="3113"/>
                <a:ext cx="40" cy="1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2" name="Rectangle 1478"/>
              <p:cNvSpPr>
                <a:spLocks noChangeArrowheads="1"/>
              </p:cNvSpPr>
              <p:nvPr/>
            </p:nvSpPr>
            <p:spPr bwMode="auto">
              <a:xfrm>
                <a:off x="1798" y="3133"/>
                <a:ext cx="358" cy="15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none" strike="noStrike" cap="none" normalizeH="0" baseline="0">
                    <a:ln>
                      <a:noFill/>
                    </a:ln>
                    <a:solidFill>
                      <a:srgbClr val="000000"/>
                    </a:solidFill>
                    <a:effectLst/>
                    <a:latin typeface="Helvetica" charset="0"/>
                    <a:cs typeface="Arial" pitchFamily="34" charset="0"/>
                  </a:rPr>
                  <a:t>Asian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503" name="Line 1479"/>
              <p:cNvSpPr>
                <a:spLocks noChangeShapeType="1"/>
              </p:cNvSpPr>
              <p:nvPr/>
            </p:nvSpPr>
            <p:spPr bwMode="auto">
              <a:xfrm flipH="1">
                <a:off x="2415" y="3312"/>
                <a:ext cx="40" cy="1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4" name="Rectangle 1480"/>
              <p:cNvSpPr>
                <a:spLocks noChangeArrowheads="1"/>
              </p:cNvSpPr>
              <p:nvPr/>
            </p:nvSpPr>
            <p:spPr bwMode="auto">
              <a:xfrm>
                <a:off x="1898" y="3339"/>
                <a:ext cx="571" cy="15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none" strike="noStrike" cap="none" normalizeH="0" baseline="0">
                    <a:ln>
                      <a:noFill/>
                    </a:ln>
                    <a:solidFill>
                      <a:srgbClr val="000000"/>
                    </a:solidFill>
                    <a:effectLst/>
                    <a:latin typeface="Helvetica" charset="0"/>
                    <a:cs typeface="Arial" pitchFamily="34" charset="0"/>
                  </a:rPr>
                  <a:t>European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505" name="Line 1481"/>
              <p:cNvSpPr>
                <a:spLocks noChangeShapeType="1"/>
              </p:cNvSpPr>
              <p:nvPr/>
            </p:nvSpPr>
            <p:spPr bwMode="auto">
              <a:xfrm flipH="1" flipV="1">
                <a:off x="1493" y="2688"/>
                <a:ext cx="33" cy="2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6" name="Rectangle 1482"/>
              <p:cNvSpPr>
                <a:spLocks noChangeArrowheads="1"/>
              </p:cNvSpPr>
              <p:nvPr/>
            </p:nvSpPr>
            <p:spPr bwMode="auto">
              <a:xfrm>
                <a:off x="1413" y="2615"/>
                <a:ext cx="113" cy="15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none" strike="noStrike" cap="none" normalizeH="0" baseline="0">
                    <a:ln>
                      <a:noFill/>
                    </a:ln>
                    <a:solidFill>
                      <a:srgbClr val="000000"/>
                    </a:solidFill>
                    <a:effectLst/>
                    <a:latin typeface="Helvetica"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507" name="Line 1483"/>
              <p:cNvSpPr>
                <a:spLocks noChangeShapeType="1"/>
              </p:cNvSpPr>
              <p:nvPr/>
            </p:nvSpPr>
            <p:spPr bwMode="auto">
              <a:xfrm flipH="1" flipV="1">
                <a:off x="1493" y="2416"/>
                <a:ext cx="33" cy="1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8" name="Rectangle 1484"/>
              <p:cNvSpPr>
                <a:spLocks noChangeArrowheads="1"/>
              </p:cNvSpPr>
              <p:nvPr/>
            </p:nvSpPr>
            <p:spPr bwMode="auto">
              <a:xfrm>
                <a:off x="1267" y="2343"/>
                <a:ext cx="272" cy="15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none" strike="noStrike" cap="none" normalizeH="0" baseline="0">
                    <a:ln>
                      <a:noFill/>
                    </a:ln>
                    <a:solidFill>
                      <a:srgbClr val="000000"/>
                    </a:solidFill>
                    <a:effectLst/>
                    <a:latin typeface="Helvetica" charset="0"/>
                    <a:cs typeface="Arial" pitchFamily="34" charset="0"/>
                  </a:rPr>
                  <a:t>0.05</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509" name="Line 1485"/>
              <p:cNvSpPr>
                <a:spLocks noChangeShapeType="1"/>
              </p:cNvSpPr>
              <p:nvPr/>
            </p:nvSpPr>
            <p:spPr bwMode="auto">
              <a:xfrm flipH="1" flipV="1">
                <a:off x="1493" y="2143"/>
                <a:ext cx="33" cy="2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0" name="Rectangle 1486"/>
              <p:cNvSpPr>
                <a:spLocks noChangeArrowheads="1"/>
              </p:cNvSpPr>
              <p:nvPr/>
            </p:nvSpPr>
            <p:spPr bwMode="auto">
              <a:xfrm>
                <a:off x="1327" y="2070"/>
                <a:ext cx="212" cy="15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none" strike="noStrike" cap="none" normalizeH="0" baseline="0">
                    <a:ln>
                      <a:noFill/>
                    </a:ln>
                    <a:solidFill>
                      <a:srgbClr val="000000"/>
                    </a:solidFill>
                    <a:effectLst/>
                    <a:latin typeface="Helvetica" charset="0"/>
                    <a:cs typeface="Arial" pitchFamily="34" charset="0"/>
                  </a:rPr>
                  <a:t>0.1</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511" name="Line 1487"/>
              <p:cNvSpPr>
                <a:spLocks noChangeShapeType="1"/>
              </p:cNvSpPr>
              <p:nvPr/>
            </p:nvSpPr>
            <p:spPr bwMode="auto">
              <a:xfrm flipH="1" flipV="1">
                <a:off x="1493" y="1871"/>
                <a:ext cx="33" cy="2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2" name="Rectangle 1488"/>
              <p:cNvSpPr>
                <a:spLocks noChangeArrowheads="1"/>
              </p:cNvSpPr>
              <p:nvPr/>
            </p:nvSpPr>
            <p:spPr bwMode="auto">
              <a:xfrm>
                <a:off x="1267" y="1798"/>
                <a:ext cx="272" cy="15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none" strike="noStrike" cap="none" normalizeH="0" baseline="0">
                    <a:ln>
                      <a:noFill/>
                    </a:ln>
                    <a:solidFill>
                      <a:srgbClr val="000000"/>
                    </a:solidFill>
                    <a:effectLst/>
                    <a:latin typeface="Helvetica" charset="0"/>
                    <a:cs typeface="Arial" pitchFamily="34" charset="0"/>
                  </a:rPr>
                  <a:t>0.15</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513" name="Line 1489"/>
              <p:cNvSpPr>
                <a:spLocks noChangeShapeType="1"/>
              </p:cNvSpPr>
              <p:nvPr/>
            </p:nvSpPr>
            <p:spPr bwMode="auto">
              <a:xfrm flipH="1" flipV="1">
                <a:off x="1493" y="1599"/>
                <a:ext cx="33" cy="2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4" name="Rectangle 1490"/>
              <p:cNvSpPr>
                <a:spLocks noChangeArrowheads="1"/>
              </p:cNvSpPr>
              <p:nvPr/>
            </p:nvSpPr>
            <p:spPr bwMode="auto">
              <a:xfrm>
                <a:off x="1327" y="1526"/>
                <a:ext cx="212" cy="15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none" strike="noStrike" cap="none" normalizeH="0" baseline="0">
                    <a:ln>
                      <a:noFill/>
                    </a:ln>
                    <a:solidFill>
                      <a:srgbClr val="000000"/>
                    </a:solidFill>
                    <a:effectLst/>
                    <a:latin typeface="Helvetica" charset="0"/>
                    <a:cs typeface="Arial" pitchFamily="34" charset="0"/>
                  </a:rPr>
                  <a:t>0.2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515" name="Freeform 1491"/>
              <p:cNvSpPr>
                <a:spLocks/>
              </p:cNvSpPr>
              <p:nvPr/>
            </p:nvSpPr>
            <p:spPr bwMode="auto">
              <a:xfrm>
                <a:off x="3557" y="2243"/>
                <a:ext cx="246" cy="359"/>
              </a:xfrm>
              <a:custGeom>
                <a:avLst/>
                <a:gdLst/>
                <a:ahLst/>
                <a:cxnLst>
                  <a:cxn ang="0">
                    <a:pos x="0" y="0"/>
                  </a:cxn>
                  <a:cxn ang="0">
                    <a:pos x="246" y="159"/>
                  </a:cxn>
                  <a:cxn ang="0">
                    <a:pos x="246" y="359"/>
                  </a:cxn>
                  <a:cxn ang="0">
                    <a:pos x="0" y="0"/>
                  </a:cxn>
                </a:cxnLst>
                <a:rect l="0" t="0" r="r" b="b"/>
                <a:pathLst>
                  <a:path w="246" h="359">
                    <a:moveTo>
                      <a:pt x="0" y="0"/>
                    </a:moveTo>
                    <a:lnTo>
                      <a:pt x="246" y="159"/>
                    </a:lnTo>
                    <a:lnTo>
                      <a:pt x="246" y="359"/>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6" name="Line 1492"/>
              <p:cNvSpPr>
                <a:spLocks noChangeShapeType="1"/>
              </p:cNvSpPr>
              <p:nvPr/>
            </p:nvSpPr>
            <p:spPr bwMode="auto">
              <a:xfrm>
                <a:off x="3557" y="2243"/>
                <a:ext cx="246"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7" name="Line 1493"/>
              <p:cNvSpPr>
                <a:spLocks noChangeShapeType="1"/>
              </p:cNvSpPr>
              <p:nvPr/>
            </p:nvSpPr>
            <p:spPr bwMode="auto">
              <a:xfrm>
                <a:off x="3803" y="2402"/>
                <a:ext cx="1" cy="2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8" name="Freeform 1494"/>
              <p:cNvSpPr>
                <a:spLocks/>
              </p:cNvSpPr>
              <p:nvPr/>
            </p:nvSpPr>
            <p:spPr bwMode="auto">
              <a:xfrm>
                <a:off x="3557" y="2243"/>
                <a:ext cx="246" cy="359"/>
              </a:xfrm>
              <a:custGeom>
                <a:avLst/>
                <a:gdLst/>
                <a:ahLst/>
                <a:cxnLst>
                  <a:cxn ang="0">
                    <a:pos x="0" y="0"/>
                  </a:cxn>
                  <a:cxn ang="0">
                    <a:pos x="0" y="199"/>
                  </a:cxn>
                  <a:cxn ang="0">
                    <a:pos x="246" y="359"/>
                  </a:cxn>
                  <a:cxn ang="0">
                    <a:pos x="0" y="0"/>
                  </a:cxn>
                </a:cxnLst>
                <a:rect l="0" t="0" r="r" b="b"/>
                <a:pathLst>
                  <a:path w="246" h="359">
                    <a:moveTo>
                      <a:pt x="0" y="0"/>
                    </a:moveTo>
                    <a:lnTo>
                      <a:pt x="0" y="199"/>
                    </a:lnTo>
                    <a:lnTo>
                      <a:pt x="246" y="359"/>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9" name="Line 1495"/>
              <p:cNvSpPr>
                <a:spLocks noChangeShapeType="1"/>
              </p:cNvSpPr>
              <p:nvPr/>
            </p:nvSpPr>
            <p:spPr bwMode="auto">
              <a:xfrm>
                <a:off x="3557" y="2243"/>
                <a:ext cx="1" cy="19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0" name="Line 1496"/>
              <p:cNvSpPr>
                <a:spLocks noChangeShapeType="1"/>
              </p:cNvSpPr>
              <p:nvPr/>
            </p:nvSpPr>
            <p:spPr bwMode="auto">
              <a:xfrm>
                <a:off x="3557" y="2442"/>
                <a:ext cx="246" cy="1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1" name="Freeform 1497"/>
              <p:cNvSpPr>
                <a:spLocks/>
              </p:cNvSpPr>
              <p:nvPr/>
            </p:nvSpPr>
            <p:spPr bwMode="auto">
              <a:xfrm>
                <a:off x="3232" y="2442"/>
                <a:ext cx="325" cy="286"/>
              </a:xfrm>
              <a:custGeom>
                <a:avLst/>
                <a:gdLst/>
                <a:ahLst/>
                <a:cxnLst>
                  <a:cxn ang="0">
                    <a:pos x="245" y="286"/>
                  </a:cxn>
                  <a:cxn ang="0">
                    <a:pos x="0" y="126"/>
                  </a:cxn>
                  <a:cxn ang="0">
                    <a:pos x="325" y="0"/>
                  </a:cxn>
                  <a:cxn ang="0">
                    <a:pos x="245" y="286"/>
                  </a:cxn>
                </a:cxnLst>
                <a:rect l="0" t="0" r="r" b="b"/>
                <a:pathLst>
                  <a:path w="325" h="286">
                    <a:moveTo>
                      <a:pt x="245" y="286"/>
                    </a:moveTo>
                    <a:lnTo>
                      <a:pt x="0" y="126"/>
                    </a:lnTo>
                    <a:lnTo>
                      <a:pt x="325" y="0"/>
                    </a:lnTo>
                    <a:lnTo>
                      <a:pt x="245" y="286"/>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2" name="Line 1498"/>
              <p:cNvSpPr>
                <a:spLocks noChangeShapeType="1"/>
              </p:cNvSpPr>
              <p:nvPr/>
            </p:nvSpPr>
            <p:spPr bwMode="auto">
              <a:xfrm flipH="1" flipV="1">
                <a:off x="3232" y="2568"/>
                <a:ext cx="245" cy="1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3" name="Line 1499"/>
              <p:cNvSpPr>
                <a:spLocks noChangeShapeType="1"/>
              </p:cNvSpPr>
              <p:nvPr/>
            </p:nvSpPr>
            <p:spPr bwMode="auto">
              <a:xfrm flipV="1">
                <a:off x="3232" y="2442"/>
                <a:ext cx="325"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4" name="Freeform 1500"/>
              <p:cNvSpPr>
                <a:spLocks/>
              </p:cNvSpPr>
              <p:nvPr/>
            </p:nvSpPr>
            <p:spPr bwMode="auto">
              <a:xfrm>
                <a:off x="3477" y="2442"/>
                <a:ext cx="326" cy="286"/>
              </a:xfrm>
              <a:custGeom>
                <a:avLst/>
                <a:gdLst/>
                <a:ahLst/>
                <a:cxnLst>
                  <a:cxn ang="0">
                    <a:pos x="0" y="286"/>
                  </a:cxn>
                  <a:cxn ang="0">
                    <a:pos x="326" y="160"/>
                  </a:cxn>
                  <a:cxn ang="0">
                    <a:pos x="80" y="0"/>
                  </a:cxn>
                  <a:cxn ang="0">
                    <a:pos x="0" y="286"/>
                  </a:cxn>
                </a:cxnLst>
                <a:rect l="0" t="0" r="r" b="b"/>
                <a:pathLst>
                  <a:path w="326" h="286">
                    <a:moveTo>
                      <a:pt x="0" y="286"/>
                    </a:moveTo>
                    <a:lnTo>
                      <a:pt x="326" y="160"/>
                    </a:lnTo>
                    <a:lnTo>
                      <a:pt x="80" y="0"/>
                    </a:lnTo>
                    <a:lnTo>
                      <a:pt x="0" y="286"/>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5" name="Line 1501"/>
              <p:cNvSpPr>
                <a:spLocks noChangeShapeType="1"/>
              </p:cNvSpPr>
              <p:nvPr/>
            </p:nvSpPr>
            <p:spPr bwMode="auto">
              <a:xfrm flipV="1">
                <a:off x="3477" y="2602"/>
                <a:ext cx="326"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6" name="Line 1502"/>
              <p:cNvSpPr>
                <a:spLocks noChangeShapeType="1"/>
              </p:cNvSpPr>
              <p:nvPr/>
            </p:nvSpPr>
            <p:spPr bwMode="auto">
              <a:xfrm flipH="1" flipV="1">
                <a:off x="3557" y="2442"/>
                <a:ext cx="246" cy="1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7" name="Freeform 1503"/>
              <p:cNvSpPr>
                <a:spLocks/>
              </p:cNvSpPr>
              <p:nvPr/>
            </p:nvSpPr>
            <p:spPr bwMode="auto">
              <a:xfrm>
                <a:off x="3477" y="2402"/>
                <a:ext cx="326" cy="200"/>
              </a:xfrm>
              <a:custGeom>
                <a:avLst/>
                <a:gdLst/>
                <a:ahLst/>
                <a:cxnLst>
                  <a:cxn ang="0">
                    <a:pos x="0" y="126"/>
                  </a:cxn>
                  <a:cxn ang="0">
                    <a:pos x="326" y="0"/>
                  </a:cxn>
                  <a:cxn ang="0">
                    <a:pos x="326" y="200"/>
                  </a:cxn>
                  <a:cxn ang="0">
                    <a:pos x="0" y="126"/>
                  </a:cxn>
                </a:cxnLst>
                <a:rect l="0" t="0" r="r" b="b"/>
                <a:pathLst>
                  <a:path w="326" h="200">
                    <a:moveTo>
                      <a:pt x="0" y="126"/>
                    </a:moveTo>
                    <a:lnTo>
                      <a:pt x="326" y="0"/>
                    </a:lnTo>
                    <a:lnTo>
                      <a:pt x="326" y="200"/>
                    </a:lnTo>
                    <a:lnTo>
                      <a:pt x="0" y="126"/>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8" name="Line 1504"/>
              <p:cNvSpPr>
                <a:spLocks noChangeShapeType="1"/>
              </p:cNvSpPr>
              <p:nvPr/>
            </p:nvSpPr>
            <p:spPr bwMode="auto">
              <a:xfrm flipV="1">
                <a:off x="3477" y="2402"/>
                <a:ext cx="326"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9" name="Line 1505"/>
              <p:cNvSpPr>
                <a:spLocks noChangeShapeType="1"/>
              </p:cNvSpPr>
              <p:nvPr/>
            </p:nvSpPr>
            <p:spPr bwMode="auto">
              <a:xfrm>
                <a:off x="3803" y="2402"/>
                <a:ext cx="1" cy="2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0" name="Freeform 1506"/>
              <p:cNvSpPr>
                <a:spLocks/>
              </p:cNvSpPr>
              <p:nvPr/>
            </p:nvSpPr>
            <p:spPr bwMode="auto">
              <a:xfrm>
                <a:off x="3477" y="2528"/>
                <a:ext cx="326" cy="200"/>
              </a:xfrm>
              <a:custGeom>
                <a:avLst/>
                <a:gdLst/>
                <a:ahLst/>
                <a:cxnLst>
                  <a:cxn ang="0">
                    <a:pos x="0" y="0"/>
                  </a:cxn>
                  <a:cxn ang="0">
                    <a:pos x="0" y="200"/>
                  </a:cxn>
                  <a:cxn ang="0">
                    <a:pos x="326" y="74"/>
                  </a:cxn>
                  <a:cxn ang="0">
                    <a:pos x="0" y="0"/>
                  </a:cxn>
                </a:cxnLst>
                <a:rect l="0" t="0" r="r" b="b"/>
                <a:pathLst>
                  <a:path w="326" h="200">
                    <a:moveTo>
                      <a:pt x="0" y="0"/>
                    </a:moveTo>
                    <a:lnTo>
                      <a:pt x="0" y="200"/>
                    </a:lnTo>
                    <a:lnTo>
                      <a:pt x="326" y="74"/>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1" name="Line 1507"/>
              <p:cNvSpPr>
                <a:spLocks noChangeShapeType="1"/>
              </p:cNvSpPr>
              <p:nvPr/>
            </p:nvSpPr>
            <p:spPr bwMode="auto">
              <a:xfrm>
                <a:off x="3477" y="2528"/>
                <a:ext cx="1" cy="2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2" name="Line 1508"/>
              <p:cNvSpPr>
                <a:spLocks noChangeShapeType="1"/>
              </p:cNvSpPr>
              <p:nvPr/>
            </p:nvSpPr>
            <p:spPr bwMode="auto">
              <a:xfrm flipV="1">
                <a:off x="3477" y="2602"/>
                <a:ext cx="326"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3" name="Freeform 1509"/>
              <p:cNvSpPr>
                <a:spLocks/>
              </p:cNvSpPr>
              <p:nvPr/>
            </p:nvSpPr>
            <p:spPr bwMode="auto">
              <a:xfrm>
                <a:off x="3544" y="2442"/>
                <a:ext cx="318" cy="326"/>
              </a:xfrm>
              <a:custGeom>
                <a:avLst/>
                <a:gdLst/>
                <a:ahLst/>
                <a:cxnLst>
                  <a:cxn ang="0">
                    <a:pos x="0" y="326"/>
                  </a:cxn>
                  <a:cxn ang="0">
                    <a:pos x="318" y="199"/>
                  </a:cxn>
                  <a:cxn ang="0">
                    <a:pos x="318" y="0"/>
                  </a:cxn>
                  <a:cxn ang="0">
                    <a:pos x="0" y="326"/>
                  </a:cxn>
                </a:cxnLst>
                <a:rect l="0" t="0" r="r" b="b"/>
                <a:pathLst>
                  <a:path w="318" h="326">
                    <a:moveTo>
                      <a:pt x="0" y="326"/>
                    </a:moveTo>
                    <a:lnTo>
                      <a:pt x="318" y="199"/>
                    </a:lnTo>
                    <a:lnTo>
                      <a:pt x="318" y="0"/>
                    </a:lnTo>
                    <a:lnTo>
                      <a:pt x="0" y="326"/>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4" name="Line 1510"/>
              <p:cNvSpPr>
                <a:spLocks noChangeShapeType="1"/>
              </p:cNvSpPr>
              <p:nvPr/>
            </p:nvSpPr>
            <p:spPr bwMode="auto">
              <a:xfrm flipV="1">
                <a:off x="3544" y="2641"/>
                <a:ext cx="318" cy="1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5" name="Line 1511"/>
              <p:cNvSpPr>
                <a:spLocks noChangeShapeType="1"/>
              </p:cNvSpPr>
              <p:nvPr/>
            </p:nvSpPr>
            <p:spPr bwMode="auto">
              <a:xfrm flipV="1">
                <a:off x="3862" y="2442"/>
                <a:ext cx="1" cy="19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6" name="Freeform 1512"/>
              <p:cNvSpPr>
                <a:spLocks/>
              </p:cNvSpPr>
              <p:nvPr/>
            </p:nvSpPr>
            <p:spPr bwMode="auto">
              <a:xfrm>
                <a:off x="3544" y="2442"/>
                <a:ext cx="318" cy="326"/>
              </a:xfrm>
              <a:custGeom>
                <a:avLst/>
                <a:gdLst/>
                <a:ahLst/>
                <a:cxnLst>
                  <a:cxn ang="0">
                    <a:pos x="0" y="326"/>
                  </a:cxn>
                  <a:cxn ang="0">
                    <a:pos x="0" y="126"/>
                  </a:cxn>
                  <a:cxn ang="0">
                    <a:pos x="318" y="0"/>
                  </a:cxn>
                  <a:cxn ang="0">
                    <a:pos x="0" y="326"/>
                  </a:cxn>
                </a:cxnLst>
                <a:rect l="0" t="0" r="r" b="b"/>
                <a:pathLst>
                  <a:path w="318" h="326">
                    <a:moveTo>
                      <a:pt x="0" y="326"/>
                    </a:moveTo>
                    <a:lnTo>
                      <a:pt x="0" y="126"/>
                    </a:lnTo>
                    <a:lnTo>
                      <a:pt x="318" y="0"/>
                    </a:lnTo>
                    <a:lnTo>
                      <a:pt x="0" y="326"/>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7" name="Line 1513"/>
              <p:cNvSpPr>
                <a:spLocks noChangeShapeType="1"/>
              </p:cNvSpPr>
              <p:nvPr/>
            </p:nvSpPr>
            <p:spPr bwMode="auto">
              <a:xfrm flipV="1">
                <a:off x="3544" y="2568"/>
                <a:ext cx="1" cy="2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8" name="Line 1514"/>
              <p:cNvSpPr>
                <a:spLocks noChangeShapeType="1"/>
              </p:cNvSpPr>
              <p:nvPr/>
            </p:nvSpPr>
            <p:spPr bwMode="auto">
              <a:xfrm flipV="1">
                <a:off x="3544" y="2442"/>
                <a:ext cx="318"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9" name="Freeform 1515"/>
              <p:cNvSpPr>
                <a:spLocks/>
              </p:cNvSpPr>
              <p:nvPr/>
            </p:nvSpPr>
            <p:spPr bwMode="auto">
              <a:xfrm>
                <a:off x="3544" y="2641"/>
                <a:ext cx="318" cy="286"/>
              </a:xfrm>
              <a:custGeom>
                <a:avLst/>
                <a:gdLst/>
                <a:ahLst/>
                <a:cxnLst>
                  <a:cxn ang="0">
                    <a:pos x="245" y="286"/>
                  </a:cxn>
                  <a:cxn ang="0">
                    <a:pos x="0" y="127"/>
                  </a:cxn>
                  <a:cxn ang="0">
                    <a:pos x="318" y="0"/>
                  </a:cxn>
                  <a:cxn ang="0">
                    <a:pos x="245" y="286"/>
                  </a:cxn>
                </a:cxnLst>
                <a:rect l="0" t="0" r="r" b="b"/>
                <a:pathLst>
                  <a:path w="318" h="286">
                    <a:moveTo>
                      <a:pt x="245" y="286"/>
                    </a:moveTo>
                    <a:lnTo>
                      <a:pt x="0" y="127"/>
                    </a:lnTo>
                    <a:lnTo>
                      <a:pt x="318" y="0"/>
                    </a:lnTo>
                    <a:lnTo>
                      <a:pt x="245" y="286"/>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0" name="Line 1516"/>
              <p:cNvSpPr>
                <a:spLocks noChangeShapeType="1"/>
              </p:cNvSpPr>
              <p:nvPr/>
            </p:nvSpPr>
            <p:spPr bwMode="auto">
              <a:xfrm flipH="1" flipV="1">
                <a:off x="3544" y="2768"/>
                <a:ext cx="245"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1" name="Line 1517"/>
              <p:cNvSpPr>
                <a:spLocks noChangeShapeType="1"/>
              </p:cNvSpPr>
              <p:nvPr/>
            </p:nvSpPr>
            <p:spPr bwMode="auto">
              <a:xfrm flipV="1">
                <a:off x="3544" y="2641"/>
                <a:ext cx="318" cy="1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2" name="Freeform 1518"/>
              <p:cNvSpPr>
                <a:spLocks/>
              </p:cNvSpPr>
              <p:nvPr/>
            </p:nvSpPr>
            <p:spPr bwMode="auto">
              <a:xfrm>
                <a:off x="3862" y="2442"/>
                <a:ext cx="253" cy="365"/>
              </a:xfrm>
              <a:custGeom>
                <a:avLst/>
                <a:gdLst/>
                <a:ahLst/>
                <a:cxnLst>
                  <a:cxn ang="0">
                    <a:pos x="0" y="0"/>
                  </a:cxn>
                  <a:cxn ang="0">
                    <a:pos x="0" y="199"/>
                  </a:cxn>
                  <a:cxn ang="0">
                    <a:pos x="253" y="365"/>
                  </a:cxn>
                  <a:cxn ang="0">
                    <a:pos x="0" y="0"/>
                  </a:cxn>
                </a:cxnLst>
                <a:rect l="0" t="0" r="r" b="b"/>
                <a:pathLst>
                  <a:path w="253" h="365">
                    <a:moveTo>
                      <a:pt x="0" y="0"/>
                    </a:moveTo>
                    <a:lnTo>
                      <a:pt x="0" y="199"/>
                    </a:lnTo>
                    <a:lnTo>
                      <a:pt x="253" y="365"/>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3" name="Line 1519"/>
              <p:cNvSpPr>
                <a:spLocks noChangeShapeType="1"/>
              </p:cNvSpPr>
              <p:nvPr/>
            </p:nvSpPr>
            <p:spPr bwMode="auto">
              <a:xfrm>
                <a:off x="3862" y="2442"/>
                <a:ext cx="1" cy="19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4" name="Line 1520"/>
              <p:cNvSpPr>
                <a:spLocks noChangeShapeType="1"/>
              </p:cNvSpPr>
              <p:nvPr/>
            </p:nvSpPr>
            <p:spPr bwMode="auto">
              <a:xfrm>
                <a:off x="3862" y="2641"/>
                <a:ext cx="253"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5" name="Freeform 1521"/>
              <p:cNvSpPr>
                <a:spLocks/>
              </p:cNvSpPr>
              <p:nvPr/>
            </p:nvSpPr>
            <p:spPr bwMode="auto">
              <a:xfrm>
                <a:off x="3862" y="2442"/>
                <a:ext cx="253" cy="365"/>
              </a:xfrm>
              <a:custGeom>
                <a:avLst/>
                <a:gdLst/>
                <a:ahLst/>
                <a:cxnLst>
                  <a:cxn ang="0">
                    <a:pos x="0" y="0"/>
                  </a:cxn>
                  <a:cxn ang="0">
                    <a:pos x="253" y="160"/>
                  </a:cxn>
                  <a:cxn ang="0">
                    <a:pos x="253" y="365"/>
                  </a:cxn>
                  <a:cxn ang="0">
                    <a:pos x="0" y="0"/>
                  </a:cxn>
                </a:cxnLst>
                <a:rect l="0" t="0" r="r" b="b"/>
                <a:pathLst>
                  <a:path w="253" h="365">
                    <a:moveTo>
                      <a:pt x="0" y="0"/>
                    </a:moveTo>
                    <a:lnTo>
                      <a:pt x="253" y="160"/>
                    </a:lnTo>
                    <a:lnTo>
                      <a:pt x="253" y="365"/>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6" name="Line 1522"/>
              <p:cNvSpPr>
                <a:spLocks noChangeShapeType="1"/>
              </p:cNvSpPr>
              <p:nvPr/>
            </p:nvSpPr>
            <p:spPr bwMode="auto">
              <a:xfrm>
                <a:off x="3862" y="2442"/>
                <a:ext cx="253" cy="1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7" name="Line 1523"/>
              <p:cNvSpPr>
                <a:spLocks noChangeShapeType="1"/>
              </p:cNvSpPr>
              <p:nvPr/>
            </p:nvSpPr>
            <p:spPr bwMode="auto">
              <a:xfrm>
                <a:off x="4115" y="2602"/>
                <a:ext cx="1" cy="20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8" name="Freeform 1524"/>
              <p:cNvSpPr>
                <a:spLocks/>
              </p:cNvSpPr>
              <p:nvPr/>
            </p:nvSpPr>
            <p:spPr bwMode="auto">
              <a:xfrm>
                <a:off x="3789" y="2641"/>
                <a:ext cx="326" cy="286"/>
              </a:xfrm>
              <a:custGeom>
                <a:avLst/>
                <a:gdLst/>
                <a:ahLst/>
                <a:cxnLst>
                  <a:cxn ang="0">
                    <a:pos x="0" y="286"/>
                  </a:cxn>
                  <a:cxn ang="0">
                    <a:pos x="326" y="166"/>
                  </a:cxn>
                  <a:cxn ang="0">
                    <a:pos x="73" y="0"/>
                  </a:cxn>
                  <a:cxn ang="0">
                    <a:pos x="0" y="286"/>
                  </a:cxn>
                </a:cxnLst>
                <a:rect l="0" t="0" r="r" b="b"/>
                <a:pathLst>
                  <a:path w="326" h="286">
                    <a:moveTo>
                      <a:pt x="0" y="286"/>
                    </a:moveTo>
                    <a:lnTo>
                      <a:pt x="326" y="166"/>
                    </a:lnTo>
                    <a:lnTo>
                      <a:pt x="73" y="0"/>
                    </a:lnTo>
                    <a:lnTo>
                      <a:pt x="0" y="286"/>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9" name="Line 1525"/>
              <p:cNvSpPr>
                <a:spLocks noChangeShapeType="1"/>
              </p:cNvSpPr>
              <p:nvPr/>
            </p:nvSpPr>
            <p:spPr bwMode="auto">
              <a:xfrm flipV="1">
                <a:off x="3789" y="2807"/>
                <a:ext cx="326" cy="12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0" name="Line 1526"/>
              <p:cNvSpPr>
                <a:spLocks noChangeShapeType="1"/>
              </p:cNvSpPr>
              <p:nvPr/>
            </p:nvSpPr>
            <p:spPr bwMode="auto">
              <a:xfrm flipH="1" flipV="1">
                <a:off x="3862" y="2641"/>
                <a:ext cx="253"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1" name="Freeform 1527"/>
              <p:cNvSpPr>
                <a:spLocks/>
              </p:cNvSpPr>
              <p:nvPr/>
            </p:nvSpPr>
            <p:spPr bwMode="auto">
              <a:xfrm>
                <a:off x="3544" y="2568"/>
                <a:ext cx="571" cy="160"/>
              </a:xfrm>
              <a:custGeom>
                <a:avLst/>
                <a:gdLst/>
                <a:ahLst/>
                <a:cxnLst>
                  <a:cxn ang="0">
                    <a:pos x="0" y="0"/>
                  </a:cxn>
                  <a:cxn ang="0">
                    <a:pos x="245" y="160"/>
                  </a:cxn>
                  <a:cxn ang="0">
                    <a:pos x="571" y="34"/>
                  </a:cxn>
                  <a:cxn ang="0">
                    <a:pos x="0" y="0"/>
                  </a:cxn>
                </a:cxnLst>
                <a:rect l="0" t="0" r="r" b="b"/>
                <a:pathLst>
                  <a:path w="571" h="160">
                    <a:moveTo>
                      <a:pt x="0" y="0"/>
                    </a:moveTo>
                    <a:lnTo>
                      <a:pt x="245" y="160"/>
                    </a:lnTo>
                    <a:lnTo>
                      <a:pt x="571" y="34"/>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2" name="Line 1528"/>
              <p:cNvSpPr>
                <a:spLocks noChangeShapeType="1"/>
              </p:cNvSpPr>
              <p:nvPr/>
            </p:nvSpPr>
            <p:spPr bwMode="auto">
              <a:xfrm>
                <a:off x="3544" y="2568"/>
                <a:ext cx="245" cy="1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3" name="Line 1529"/>
              <p:cNvSpPr>
                <a:spLocks noChangeShapeType="1"/>
              </p:cNvSpPr>
              <p:nvPr/>
            </p:nvSpPr>
            <p:spPr bwMode="auto">
              <a:xfrm flipV="1">
                <a:off x="3789" y="2602"/>
                <a:ext cx="326"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4" name="Freeform 1530"/>
              <p:cNvSpPr>
                <a:spLocks/>
              </p:cNvSpPr>
              <p:nvPr/>
            </p:nvSpPr>
            <p:spPr bwMode="auto">
              <a:xfrm>
                <a:off x="3789" y="2602"/>
                <a:ext cx="326" cy="205"/>
              </a:xfrm>
              <a:custGeom>
                <a:avLst/>
                <a:gdLst/>
                <a:ahLst/>
                <a:cxnLst>
                  <a:cxn ang="0">
                    <a:pos x="0" y="126"/>
                  </a:cxn>
                  <a:cxn ang="0">
                    <a:pos x="326" y="0"/>
                  </a:cxn>
                  <a:cxn ang="0">
                    <a:pos x="326" y="205"/>
                  </a:cxn>
                  <a:cxn ang="0">
                    <a:pos x="0" y="126"/>
                  </a:cxn>
                </a:cxnLst>
                <a:rect l="0" t="0" r="r" b="b"/>
                <a:pathLst>
                  <a:path w="326" h="205">
                    <a:moveTo>
                      <a:pt x="0" y="126"/>
                    </a:moveTo>
                    <a:lnTo>
                      <a:pt x="326" y="0"/>
                    </a:lnTo>
                    <a:lnTo>
                      <a:pt x="326" y="205"/>
                    </a:lnTo>
                    <a:lnTo>
                      <a:pt x="0" y="126"/>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5" name="Line 1531"/>
              <p:cNvSpPr>
                <a:spLocks noChangeShapeType="1"/>
              </p:cNvSpPr>
              <p:nvPr/>
            </p:nvSpPr>
            <p:spPr bwMode="auto">
              <a:xfrm flipV="1">
                <a:off x="3789" y="2602"/>
                <a:ext cx="326"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6" name="Line 1532"/>
              <p:cNvSpPr>
                <a:spLocks noChangeShapeType="1"/>
              </p:cNvSpPr>
              <p:nvPr/>
            </p:nvSpPr>
            <p:spPr bwMode="auto">
              <a:xfrm>
                <a:off x="4115" y="2602"/>
                <a:ext cx="1" cy="20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7" name="Freeform 1533"/>
              <p:cNvSpPr>
                <a:spLocks/>
              </p:cNvSpPr>
              <p:nvPr/>
            </p:nvSpPr>
            <p:spPr bwMode="auto">
              <a:xfrm>
                <a:off x="3789" y="2728"/>
                <a:ext cx="326" cy="199"/>
              </a:xfrm>
              <a:custGeom>
                <a:avLst/>
                <a:gdLst/>
                <a:ahLst/>
                <a:cxnLst>
                  <a:cxn ang="0">
                    <a:pos x="0" y="0"/>
                  </a:cxn>
                  <a:cxn ang="0">
                    <a:pos x="0" y="199"/>
                  </a:cxn>
                  <a:cxn ang="0">
                    <a:pos x="326" y="79"/>
                  </a:cxn>
                  <a:cxn ang="0">
                    <a:pos x="0" y="0"/>
                  </a:cxn>
                </a:cxnLst>
                <a:rect l="0" t="0" r="r" b="b"/>
                <a:pathLst>
                  <a:path w="326" h="199">
                    <a:moveTo>
                      <a:pt x="0" y="0"/>
                    </a:moveTo>
                    <a:lnTo>
                      <a:pt x="0" y="199"/>
                    </a:lnTo>
                    <a:lnTo>
                      <a:pt x="326" y="79"/>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8" name="Line 1534"/>
              <p:cNvSpPr>
                <a:spLocks noChangeShapeType="1"/>
              </p:cNvSpPr>
              <p:nvPr/>
            </p:nvSpPr>
            <p:spPr bwMode="auto">
              <a:xfrm>
                <a:off x="3789" y="2728"/>
                <a:ext cx="1" cy="19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9" name="Line 1535"/>
              <p:cNvSpPr>
                <a:spLocks noChangeShapeType="1"/>
              </p:cNvSpPr>
              <p:nvPr/>
            </p:nvSpPr>
            <p:spPr bwMode="auto">
              <a:xfrm flipV="1">
                <a:off x="3789" y="2807"/>
                <a:ext cx="326" cy="12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0" name="Freeform 1536"/>
              <p:cNvSpPr>
                <a:spLocks/>
              </p:cNvSpPr>
              <p:nvPr/>
            </p:nvSpPr>
            <p:spPr bwMode="auto">
              <a:xfrm>
                <a:off x="3544" y="2442"/>
                <a:ext cx="571" cy="160"/>
              </a:xfrm>
              <a:custGeom>
                <a:avLst/>
                <a:gdLst/>
                <a:ahLst/>
                <a:cxnLst>
                  <a:cxn ang="0">
                    <a:pos x="0" y="126"/>
                  </a:cxn>
                  <a:cxn ang="0">
                    <a:pos x="318" y="0"/>
                  </a:cxn>
                  <a:cxn ang="0">
                    <a:pos x="571" y="160"/>
                  </a:cxn>
                  <a:cxn ang="0">
                    <a:pos x="0" y="126"/>
                  </a:cxn>
                </a:cxnLst>
                <a:rect l="0" t="0" r="r" b="b"/>
                <a:pathLst>
                  <a:path w="571" h="160">
                    <a:moveTo>
                      <a:pt x="0" y="126"/>
                    </a:moveTo>
                    <a:lnTo>
                      <a:pt x="318" y="0"/>
                    </a:lnTo>
                    <a:lnTo>
                      <a:pt x="571" y="160"/>
                    </a:lnTo>
                    <a:lnTo>
                      <a:pt x="0" y="126"/>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1" name="Line 1537"/>
              <p:cNvSpPr>
                <a:spLocks noChangeShapeType="1"/>
              </p:cNvSpPr>
              <p:nvPr/>
            </p:nvSpPr>
            <p:spPr bwMode="auto">
              <a:xfrm flipV="1">
                <a:off x="3544" y="2442"/>
                <a:ext cx="318"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2" name="Line 1538"/>
              <p:cNvSpPr>
                <a:spLocks noChangeShapeType="1"/>
              </p:cNvSpPr>
              <p:nvPr/>
            </p:nvSpPr>
            <p:spPr bwMode="auto">
              <a:xfrm>
                <a:off x="3862" y="2442"/>
                <a:ext cx="253" cy="1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3" name="Rectangle 1539"/>
              <p:cNvSpPr>
                <a:spLocks noChangeArrowheads="1"/>
              </p:cNvSpPr>
              <p:nvPr/>
            </p:nvSpPr>
            <p:spPr bwMode="auto">
              <a:xfrm>
                <a:off x="4101" y="3418"/>
                <a:ext cx="909" cy="1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a:ln>
                      <a:noFill/>
                    </a:ln>
                    <a:solidFill>
                      <a:srgbClr val="000000"/>
                    </a:solidFill>
                    <a:effectLst/>
                    <a:latin typeface="Helvetica" charset="0"/>
                    <a:cs typeface="Arial" pitchFamily="34" charset="0"/>
                  </a:rPr>
                  <a:t>X = model type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564" name="Freeform 1540"/>
              <p:cNvSpPr>
                <a:spLocks/>
              </p:cNvSpPr>
              <p:nvPr/>
            </p:nvSpPr>
            <p:spPr bwMode="auto">
              <a:xfrm>
                <a:off x="3245" y="2037"/>
                <a:ext cx="246" cy="365"/>
              </a:xfrm>
              <a:custGeom>
                <a:avLst/>
                <a:gdLst/>
                <a:ahLst/>
                <a:cxnLst>
                  <a:cxn ang="0">
                    <a:pos x="0" y="0"/>
                  </a:cxn>
                  <a:cxn ang="0">
                    <a:pos x="246" y="166"/>
                  </a:cxn>
                  <a:cxn ang="0">
                    <a:pos x="246" y="365"/>
                  </a:cxn>
                  <a:cxn ang="0">
                    <a:pos x="0" y="0"/>
                  </a:cxn>
                </a:cxnLst>
                <a:rect l="0" t="0" r="r" b="b"/>
                <a:pathLst>
                  <a:path w="246" h="365">
                    <a:moveTo>
                      <a:pt x="0" y="0"/>
                    </a:moveTo>
                    <a:lnTo>
                      <a:pt x="246" y="166"/>
                    </a:lnTo>
                    <a:lnTo>
                      <a:pt x="246" y="365"/>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5" name="Line 1541"/>
              <p:cNvSpPr>
                <a:spLocks noChangeShapeType="1"/>
              </p:cNvSpPr>
              <p:nvPr/>
            </p:nvSpPr>
            <p:spPr bwMode="auto">
              <a:xfrm>
                <a:off x="3245" y="2037"/>
                <a:ext cx="246"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6" name="Line 1542"/>
              <p:cNvSpPr>
                <a:spLocks noChangeShapeType="1"/>
              </p:cNvSpPr>
              <p:nvPr/>
            </p:nvSpPr>
            <p:spPr bwMode="auto">
              <a:xfrm>
                <a:off x="3491" y="2203"/>
                <a:ext cx="1" cy="19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7" name="Freeform 1543"/>
              <p:cNvSpPr>
                <a:spLocks/>
              </p:cNvSpPr>
              <p:nvPr/>
            </p:nvSpPr>
            <p:spPr bwMode="auto">
              <a:xfrm>
                <a:off x="3245" y="2037"/>
                <a:ext cx="246" cy="365"/>
              </a:xfrm>
              <a:custGeom>
                <a:avLst/>
                <a:gdLst/>
                <a:ahLst/>
                <a:cxnLst>
                  <a:cxn ang="0">
                    <a:pos x="0" y="0"/>
                  </a:cxn>
                  <a:cxn ang="0">
                    <a:pos x="0" y="206"/>
                  </a:cxn>
                  <a:cxn ang="0">
                    <a:pos x="246" y="365"/>
                  </a:cxn>
                  <a:cxn ang="0">
                    <a:pos x="0" y="0"/>
                  </a:cxn>
                </a:cxnLst>
                <a:rect l="0" t="0" r="r" b="b"/>
                <a:pathLst>
                  <a:path w="246" h="365">
                    <a:moveTo>
                      <a:pt x="0" y="0"/>
                    </a:moveTo>
                    <a:lnTo>
                      <a:pt x="0" y="206"/>
                    </a:lnTo>
                    <a:lnTo>
                      <a:pt x="246" y="365"/>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8" name="Line 1544"/>
              <p:cNvSpPr>
                <a:spLocks noChangeShapeType="1"/>
              </p:cNvSpPr>
              <p:nvPr/>
            </p:nvSpPr>
            <p:spPr bwMode="auto">
              <a:xfrm>
                <a:off x="3245" y="2037"/>
                <a:ext cx="1" cy="20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9" name="Line 1545"/>
              <p:cNvSpPr>
                <a:spLocks noChangeShapeType="1"/>
              </p:cNvSpPr>
              <p:nvPr/>
            </p:nvSpPr>
            <p:spPr bwMode="auto">
              <a:xfrm>
                <a:off x="3245" y="2243"/>
                <a:ext cx="246"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0" name="Freeform 1546"/>
              <p:cNvSpPr>
                <a:spLocks/>
              </p:cNvSpPr>
              <p:nvPr/>
            </p:nvSpPr>
            <p:spPr bwMode="auto">
              <a:xfrm>
                <a:off x="3172" y="2243"/>
                <a:ext cx="319" cy="285"/>
              </a:xfrm>
              <a:custGeom>
                <a:avLst/>
                <a:gdLst/>
                <a:ahLst/>
                <a:cxnLst>
                  <a:cxn ang="0">
                    <a:pos x="0" y="285"/>
                  </a:cxn>
                  <a:cxn ang="0">
                    <a:pos x="319" y="159"/>
                  </a:cxn>
                  <a:cxn ang="0">
                    <a:pos x="73" y="0"/>
                  </a:cxn>
                  <a:cxn ang="0">
                    <a:pos x="0" y="285"/>
                  </a:cxn>
                </a:cxnLst>
                <a:rect l="0" t="0" r="r" b="b"/>
                <a:pathLst>
                  <a:path w="319" h="285">
                    <a:moveTo>
                      <a:pt x="0" y="285"/>
                    </a:moveTo>
                    <a:lnTo>
                      <a:pt x="319" y="159"/>
                    </a:lnTo>
                    <a:lnTo>
                      <a:pt x="73" y="0"/>
                    </a:lnTo>
                    <a:lnTo>
                      <a:pt x="0" y="285"/>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1" name="Line 1547"/>
              <p:cNvSpPr>
                <a:spLocks noChangeShapeType="1"/>
              </p:cNvSpPr>
              <p:nvPr/>
            </p:nvSpPr>
            <p:spPr bwMode="auto">
              <a:xfrm flipV="1">
                <a:off x="3172" y="2402"/>
                <a:ext cx="319"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2" name="Line 1548"/>
              <p:cNvSpPr>
                <a:spLocks noChangeShapeType="1"/>
              </p:cNvSpPr>
              <p:nvPr/>
            </p:nvSpPr>
            <p:spPr bwMode="auto">
              <a:xfrm flipH="1" flipV="1">
                <a:off x="3245" y="2243"/>
                <a:ext cx="246"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3" name="Freeform 1549"/>
              <p:cNvSpPr>
                <a:spLocks/>
              </p:cNvSpPr>
              <p:nvPr/>
            </p:nvSpPr>
            <p:spPr bwMode="auto">
              <a:xfrm>
                <a:off x="2927" y="2243"/>
                <a:ext cx="318" cy="285"/>
              </a:xfrm>
              <a:custGeom>
                <a:avLst/>
                <a:gdLst/>
                <a:ahLst/>
                <a:cxnLst>
                  <a:cxn ang="0">
                    <a:pos x="245" y="285"/>
                  </a:cxn>
                  <a:cxn ang="0">
                    <a:pos x="0" y="119"/>
                  </a:cxn>
                  <a:cxn ang="0">
                    <a:pos x="318" y="0"/>
                  </a:cxn>
                  <a:cxn ang="0">
                    <a:pos x="245" y="285"/>
                  </a:cxn>
                </a:cxnLst>
                <a:rect l="0" t="0" r="r" b="b"/>
                <a:pathLst>
                  <a:path w="318" h="285">
                    <a:moveTo>
                      <a:pt x="245" y="285"/>
                    </a:moveTo>
                    <a:lnTo>
                      <a:pt x="0" y="119"/>
                    </a:lnTo>
                    <a:lnTo>
                      <a:pt x="318" y="0"/>
                    </a:lnTo>
                    <a:lnTo>
                      <a:pt x="245" y="285"/>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4" name="Line 1550"/>
              <p:cNvSpPr>
                <a:spLocks noChangeShapeType="1"/>
              </p:cNvSpPr>
              <p:nvPr/>
            </p:nvSpPr>
            <p:spPr bwMode="auto">
              <a:xfrm flipH="1" flipV="1">
                <a:off x="2927" y="2362"/>
                <a:ext cx="245"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5" name="Line 1551"/>
              <p:cNvSpPr>
                <a:spLocks noChangeShapeType="1"/>
              </p:cNvSpPr>
              <p:nvPr/>
            </p:nvSpPr>
            <p:spPr bwMode="auto">
              <a:xfrm flipV="1">
                <a:off x="2927" y="2243"/>
                <a:ext cx="318" cy="11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6" name="Freeform 1552"/>
              <p:cNvSpPr>
                <a:spLocks/>
              </p:cNvSpPr>
              <p:nvPr/>
            </p:nvSpPr>
            <p:spPr bwMode="auto">
              <a:xfrm>
                <a:off x="3172" y="2323"/>
                <a:ext cx="319" cy="205"/>
              </a:xfrm>
              <a:custGeom>
                <a:avLst/>
                <a:gdLst/>
                <a:ahLst/>
                <a:cxnLst>
                  <a:cxn ang="0">
                    <a:pos x="0" y="0"/>
                  </a:cxn>
                  <a:cxn ang="0">
                    <a:pos x="0" y="205"/>
                  </a:cxn>
                  <a:cxn ang="0">
                    <a:pos x="319" y="79"/>
                  </a:cxn>
                  <a:cxn ang="0">
                    <a:pos x="0" y="0"/>
                  </a:cxn>
                </a:cxnLst>
                <a:rect l="0" t="0" r="r" b="b"/>
                <a:pathLst>
                  <a:path w="319" h="205">
                    <a:moveTo>
                      <a:pt x="0" y="0"/>
                    </a:moveTo>
                    <a:lnTo>
                      <a:pt x="0" y="205"/>
                    </a:lnTo>
                    <a:lnTo>
                      <a:pt x="319" y="79"/>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7" name="Line 1553"/>
              <p:cNvSpPr>
                <a:spLocks noChangeShapeType="1"/>
              </p:cNvSpPr>
              <p:nvPr/>
            </p:nvSpPr>
            <p:spPr bwMode="auto">
              <a:xfrm>
                <a:off x="3172" y="2323"/>
                <a:ext cx="1" cy="20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8" name="Line 1554"/>
              <p:cNvSpPr>
                <a:spLocks noChangeShapeType="1"/>
              </p:cNvSpPr>
              <p:nvPr/>
            </p:nvSpPr>
            <p:spPr bwMode="auto">
              <a:xfrm flipV="1">
                <a:off x="3172" y="2402"/>
                <a:ext cx="319"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9" name="Freeform 1555"/>
              <p:cNvSpPr>
                <a:spLocks/>
              </p:cNvSpPr>
              <p:nvPr/>
            </p:nvSpPr>
            <p:spPr bwMode="auto">
              <a:xfrm>
                <a:off x="3172" y="2203"/>
                <a:ext cx="319" cy="199"/>
              </a:xfrm>
              <a:custGeom>
                <a:avLst/>
                <a:gdLst/>
                <a:ahLst/>
                <a:cxnLst>
                  <a:cxn ang="0">
                    <a:pos x="0" y="120"/>
                  </a:cxn>
                  <a:cxn ang="0">
                    <a:pos x="319" y="0"/>
                  </a:cxn>
                  <a:cxn ang="0">
                    <a:pos x="319" y="199"/>
                  </a:cxn>
                  <a:cxn ang="0">
                    <a:pos x="0" y="120"/>
                  </a:cxn>
                </a:cxnLst>
                <a:rect l="0" t="0" r="r" b="b"/>
                <a:pathLst>
                  <a:path w="319" h="199">
                    <a:moveTo>
                      <a:pt x="0" y="120"/>
                    </a:moveTo>
                    <a:lnTo>
                      <a:pt x="319" y="0"/>
                    </a:lnTo>
                    <a:lnTo>
                      <a:pt x="319" y="199"/>
                    </a:lnTo>
                    <a:lnTo>
                      <a:pt x="0" y="12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0" name="Line 1556"/>
              <p:cNvSpPr>
                <a:spLocks noChangeShapeType="1"/>
              </p:cNvSpPr>
              <p:nvPr/>
            </p:nvSpPr>
            <p:spPr bwMode="auto">
              <a:xfrm flipV="1">
                <a:off x="3172" y="2203"/>
                <a:ext cx="319" cy="12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1" name="Line 1557"/>
              <p:cNvSpPr>
                <a:spLocks noChangeShapeType="1"/>
              </p:cNvSpPr>
              <p:nvPr/>
            </p:nvSpPr>
            <p:spPr bwMode="auto">
              <a:xfrm>
                <a:off x="3491" y="2203"/>
                <a:ext cx="1" cy="19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2" name="Freeform 1558"/>
              <p:cNvSpPr>
                <a:spLocks/>
              </p:cNvSpPr>
              <p:nvPr/>
            </p:nvSpPr>
            <p:spPr bwMode="auto">
              <a:xfrm>
                <a:off x="3232" y="2243"/>
                <a:ext cx="325" cy="325"/>
              </a:xfrm>
              <a:custGeom>
                <a:avLst/>
                <a:gdLst/>
                <a:ahLst/>
                <a:cxnLst>
                  <a:cxn ang="0">
                    <a:pos x="0" y="325"/>
                  </a:cxn>
                  <a:cxn ang="0">
                    <a:pos x="325" y="199"/>
                  </a:cxn>
                  <a:cxn ang="0">
                    <a:pos x="325" y="0"/>
                  </a:cxn>
                  <a:cxn ang="0">
                    <a:pos x="0" y="325"/>
                  </a:cxn>
                </a:cxnLst>
                <a:rect l="0" t="0" r="r" b="b"/>
                <a:pathLst>
                  <a:path w="325" h="325">
                    <a:moveTo>
                      <a:pt x="0" y="325"/>
                    </a:moveTo>
                    <a:lnTo>
                      <a:pt x="325" y="199"/>
                    </a:lnTo>
                    <a:lnTo>
                      <a:pt x="325" y="0"/>
                    </a:lnTo>
                    <a:lnTo>
                      <a:pt x="0" y="325"/>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3" name="Line 1559"/>
              <p:cNvSpPr>
                <a:spLocks noChangeShapeType="1"/>
              </p:cNvSpPr>
              <p:nvPr/>
            </p:nvSpPr>
            <p:spPr bwMode="auto">
              <a:xfrm flipV="1">
                <a:off x="3232" y="2442"/>
                <a:ext cx="325"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4" name="Line 1560"/>
              <p:cNvSpPr>
                <a:spLocks noChangeShapeType="1"/>
              </p:cNvSpPr>
              <p:nvPr/>
            </p:nvSpPr>
            <p:spPr bwMode="auto">
              <a:xfrm flipV="1">
                <a:off x="3557" y="2243"/>
                <a:ext cx="1" cy="19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5" name="Freeform 1561"/>
              <p:cNvSpPr>
                <a:spLocks/>
              </p:cNvSpPr>
              <p:nvPr/>
            </p:nvSpPr>
            <p:spPr bwMode="auto">
              <a:xfrm>
                <a:off x="3232" y="2243"/>
                <a:ext cx="325" cy="325"/>
              </a:xfrm>
              <a:custGeom>
                <a:avLst/>
                <a:gdLst/>
                <a:ahLst/>
                <a:cxnLst>
                  <a:cxn ang="0">
                    <a:pos x="0" y="325"/>
                  </a:cxn>
                  <a:cxn ang="0">
                    <a:pos x="0" y="119"/>
                  </a:cxn>
                  <a:cxn ang="0">
                    <a:pos x="325" y="0"/>
                  </a:cxn>
                  <a:cxn ang="0">
                    <a:pos x="0" y="325"/>
                  </a:cxn>
                </a:cxnLst>
                <a:rect l="0" t="0" r="r" b="b"/>
                <a:pathLst>
                  <a:path w="325" h="325">
                    <a:moveTo>
                      <a:pt x="0" y="325"/>
                    </a:moveTo>
                    <a:lnTo>
                      <a:pt x="0" y="119"/>
                    </a:lnTo>
                    <a:lnTo>
                      <a:pt x="325" y="0"/>
                    </a:lnTo>
                    <a:lnTo>
                      <a:pt x="0" y="325"/>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6" name="Line 1562"/>
              <p:cNvSpPr>
                <a:spLocks noChangeShapeType="1"/>
              </p:cNvSpPr>
              <p:nvPr/>
            </p:nvSpPr>
            <p:spPr bwMode="auto">
              <a:xfrm flipV="1">
                <a:off x="3232" y="2362"/>
                <a:ext cx="1" cy="20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7" name="Line 1563"/>
              <p:cNvSpPr>
                <a:spLocks noChangeShapeType="1"/>
              </p:cNvSpPr>
              <p:nvPr/>
            </p:nvSpPr>
            <p:spPr bwMode="auto">
              <a:xfrm flipV="1">
                <a:off x="3232" y="2243"/>
                <a:ext cx="325" cy="11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8" name="Freeform 1564"/>
              <p:cNvSpPr>
                <a:spLocks/>
              </p:cNvSpPr>
              <p:nvPr/>
            </p:nvSpPr>
            <p:spPr bwMode="auto">
              <a:xfrm>
                <a:off x="3232" y="2362"/>
                <a:ext cx="571" cy="166"/>
              </a:xfrm>
              <a:custGeom>
                <a:avLst/>
                <a:gdLst/>
                <a:ahLst/>
                <a:cxnLst>
                  <a:cxn ang="0">
                    <a:pos x="0" y="0"/>
                  </a:cxn>
                  <a:cxn ang="0">
                    <a:pos x="245" y="166"/>
                  </a:cxn>
                  <a:cxn ang="0">
                    <a:pos x="571" y="40"/>
                  </a:cxn>
                  <a:cxn ang="0">
                    <a:pos x="0" y="0"/>
                  </a:cxn>
                </a:cxnLst>
                <a:rect l="0" t="0" r="r" b="b"/>
                <a:pathLst>
                  <a:path w="571" h="166">
                    <a:moveTo>
                      <a:pt x="0" y="0"/>
                    </a:moveTo>
                    <a:lnTo>
                      <a:pt x="245" y="166"/>
                    </a:lnTo>
                    <a:lnTo>
                      <a:pt x="571" y="40"/>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9" name="Line 1565"/>
              <p:cNvSpPr>
                <a:spLocks noChangeShapeType="1"/>
              </p:cNvSpPr>
              <p:nvPr/>
            </p:nvSpPr>
            <p:spPr bwMode="auto">
              <a:xfrm>
                <a:off x="3232" y="2362"/>
                <a:ext cx="245"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0" name="Line 1566"/>
              <p:cNvSpPr>
                <a:spLocks noChangeShapeType="1"/>
              </p:cNvSpPr>
              <p:nvPr/>
            </p:nvSpPr>
            <p:spPr bwMode="auto">
              <a:xfrm flipV="1">
                <a:off x="3477" y="2402"/>
                <a:ext cx="326"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1" name="Freeform 1567"/>
              <p:cNvSpPr>
                <a:spLocks/>
              </p:cNvSpPr>
              <p:nvPr/>
            </p:nvSpPr>
            <p:spPr bwMode="auto">
              <a:xfrm>
                <a:off x="3232" y="2243"/>
                <a:ext cx="571" cy="159"/>
              </a:xfrm>
              <a:custGeom>
                <a:avLst/>
                <a:gdLst/>
                <a:ahLst/>
                <a:cxnLst>
                  <a:cxn ang="0">
                    <a:pos x="0" y="119"/>
                  </a:cxn>
                  <a:cxn ang="0">
                    <a:pos x="325" y="0"/>
                  </a:cxn>
                  <a:cxn ang="0">
                    <a:pos x="571" y="159"/>
                  </a:cxn>
                  <a:cxn ang="0">
                    <a:pos x="0" y="119"/>
                  </a:cxn>
                </a:cxnLst>
                <a:rect l="0" t="0" r="r" b="b"/>
                <a:pathLst>
                  <a:path w="571" h="159">
                    <a:moveTo>
                      <a:pt x="0" y="119"/>
                    </a:moveTo>
                    <a:lnTo>
                      <a:pt x="325" y="0"/>
                    </a:lnTo>
                    <a:lnTo>
                      <a:pt x="571" y="159"/>
                    </a:lnTo>
                    <a:lnTo>
                      <a:pt x="0" y="119"/>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2" name="Line 1568"/>
              <p:cNvSpPr>
                <a:spLocks noChangeShapeType="1"/>
              </p:cNvSpPr>
              <p:nvPr/>
            </p:nvSpPr>
            <p:spPr bwMode="auto">
              <a:xfrm flipV="1">
                <a:off x="3232" y="2243"/>
                <a:ext cx="325" cy="11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3" name="Line 1569"/>
              <p:cNvSpPr>
                <a:spLocks noChangeShapeType="1"/>
              </p:cNvSpPr>
              <p:nvPr/>
            </p:nvSpPr>
            <p:spPr bwMode="auto">
              <a:xfrm>
                <a:off x="3557" y="2243"/>
                <a:ext cx="246"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4" name="Freeform 1570"/>
              <p:cNvSpPr>
                <a:spLocks/>
              </p:cNvSpPr>
              <p:nvPr/>
            </p:nvSpPr>
            <p:spPr bwMode="auto">
              <a:xfrm>
                <a:off x="3544" y="2568"/>
                <a:ext cx="245" cy="200"/>
              </a:xfrm>
              <a:custGeom>
                <a:avLst/>
                <a:gdLst/>
                <a:ahLst/>
                <a:cxnLst>
                  <a:cxn ang="0">
                    <a:pos x="0" y="200"/>
                  </a:cxn>
                  <a:cxn ang="0">
                    <a:pos x="0" y="0"/>
                  </a:cxn>
                  <a:cxn ang="0">
                    <a:pos x="245" y="160"/>
                  </a:cxn>
                  <a:cxn ang="0">
                    <a:pos x="0" y="200"/>
                  </a:cxn>
                </a:cxnLst>
                <a:rect l="0" t="0" r="r" b="b"/>
                <a:pathLst>
                  <a:path w="245" h="200">
                    <a:moveTo>
                      <a:pt x="0" y="200"/>
                    </a:moveTo>
                    <a:lnTo>
                      <a:pt x="0" y="0"/>
                    </a:lnTo>
                    <a:lnTo>
                      <a:pt x="245" y="160"/>
                    </a:lnTo>
                    <a:lnTo>
                      <a:pt x="0" y="20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5" name="Line 1571"/>
              <p:cNvSpPr>
                <a:spLocks noChangeShapeType="1"/>
              </p:cNvSpPr>
              <p:nvPr/>
            </p:nvSpPr>
            <p:spPr bwMode="auto">
              <a:xfrm flipV="1">
                <a:off x="3544" y="2568"/>
                <a:ext cx="1" cy="2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6" name="Line 1572"/>
              <p:cNvSpPr>
                <a:spLocks noChangeShapeType="1"/>
              </p:cNvSpPr>
              <p:nvPr/>
            </p:nvSpPr>
            <p:spPr bwMode="auto">
              <a:xfrm>
                <a:off x="3544" y="2568"/>
                <a:ext cx="245" cy="1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7" name="Freeform 1573"/>
              <p:cNvSpPr>
                <a:spLocks/>
              </p:cNvSpPr>
              <p:nvPr/>
            </p:nvSpPr>
            <p:spPr bwMode="auto">
              <a:xfrm>
                <a:off x="3544" y="2728"/>
                <a:ext cx="245" cy="199"/>
              </a:xfrm>
              <a:custGeom>
                <a:avLst/>
                <a:gdLst/>
                <a:ahLst/>
                <a:cxnLst>
                  <a:cxn ang="0">
                    <a:pos x="0" y="40"/>
                  </a:cxn>
                  <a:cxn ang="0">
                    <a:pos x="245" y="199"/>
                  </a:cxn>
                  <a:cxn ang="0">
                    <a:pos x="245" y="0"/>
                  </a:cxn>
                  <a:cxn ang="0">
                    <a:pos x="0" y="40"/>
                  </a:cxn>
                </a:cxnLst>
                <a:rect l="0" t="0" r="r" b="b"/>
                <a:pathLst>
                  <a:path w="245" h="199">
                    <a:moveTo>
                      <a:pt x="0" y="40"/>
                    </a:moveTo>
                    <a:lnTo>
                      <a:pt x="245" y="199"/>
                    </a:lnTo>
                    <a:lnTo>
                      <a:pt x="245" y="0"/>
                    </a:lnTo>
                    <a:lnTo>
                      <a:pt x="0" y="4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8" name="Line 1574"/>
              <p:cNvSpPr>
                <a:spLocks noChangeShapeType="1"/>
              </p:cNvSpPr>
              <p:nvPr/>
            </p:nvSpPr>
            <p:spPr bwMode="auto">
              <a:xfrm>
                <a:off x="3544" y="2768"/>
                <a:ext cx="245"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9" name="Line 1575"/>
              <p:cNvSpPr>
                <a:spLocks noChangeShapeType="1"/>
              </p:cNvSpPr>
              <p:nvPr/>
            </p:nvSpPr>
            <p:spPr bwMode="auto">
              <a:xfrm flipV="1">
                <a:off x="3789" y="2728"/>
                <a:ext cx="1" cy="19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0" name="Freeform 1576"/>
              <p:cNvSpPr>
                <a:spLocks/>
              </p:cNvSpPr>
              <p:nvPr/>
            </p:nvSpPr>
            <p:spPr bwMode="auto">
              <a:xfrm>
                <a:off x="2927" y="2323"/>
                <a:ext cx="245" cy="205"/>
              </a:xfrm>
              <a:custGeom>
                <a:avLst/>
                <a:gdLst/>
                <a:ahLst/>
                <a:cxnLst>
                  <a:cxn ang="0">
                    <a:pos x="0" y="39"/>
                  </a:cxn>
                  <a:cxn ang="0">
                    <a:pos x="245" y="205"/>
                  </a:cxn>
                  <a:cxn ang="0">
                    <a:pos x="245" y="0"/>
                  </a:cxn>
                  <a:cxn ang="0">
                    <a:pos x="0" y="39"/>
                  </a:cxn>
                </a:cxnLst>
                <a:rect l="0" t="0" r="r" b="b"/>
                <a:pathLst>
                  <a:path w="245" h="205">
                    <a:moveTo>
                      <a:pt x="0" y="39"/>
                    </a:moveTo>
                    <a:lnTo>
                      <a:pt x="245" y="205"/>
                    </a:lnTo>
                    <a:lnTo>
                      <a:pt x="245" y="0"/>
                    </a:lnTo>
                    <a:lnTo>
                      <a:pt x="0" y="39"/>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1" name="Line 1577"/>
              <p:cNvSpPr>
                <a:spLocks noChangeShapeType="1"/>
              </p:cNvSpPr>
              <p:nvPr/>
            </p:nvSpPr>
            <p:spPr bwMode="auto">
              <a:xfrm>
                <a:off x="2927" y="2362"/>
                <a:ext cx="245"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2" name="Line 1578"/>
              <p:cNvSpPr>
                <a:spLocks noChangeShapeType="1"/>
              </p:cNvSpPr>
              <p:nvPr/>
            </p:nvSpPr>
            <p:spPr bwMode="auto">
              <a:xfrm flipV="1">
                <a:off x="3172" y="2323"/>
                <a:ext cx="1" cy="20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3" name="Freeform 1579"/>
              <p:cNvSpPr>
                <a:spLocks/>
              </p:cNvSpPr>
              <p:nvPr/>
            </p:nvSpPr>
            <p:spPr bwMode="auto">
              <a:xfrm>
                <a:off x="2927" y="2037"/>
                <a:ext cx="318" cy="325"/>
              </a:xfrm>
              <a:custGeom>
                <a:avLst/>
                <a:gdLst/>
                <a:ahLst/>
                <a:cxnLst>
                  <a:cxn ang="0">
                    <a:pos x="0" y="325"/>
                  </a:cxn>
                  <a:cxn ang="0">
                    <a:pos x="0" y="126"/>
                  </a:cxn>
                  <a:cxn ang="0">
                    <a:pos x="318" y="0"/>
                  </a:cxn>
                  <a:cxn ang="0">
                    <a:pos x="0" y="325"/>
                  </a:cxn>
                </a:cxnLst>
                <a:rect l="0" t="0" r="r" b="b"/>
                <a:pathLst>
                  <a:path w="318" h="325">
                    <a:moveTo>
                      <a:pt x="0" y="325"/>
                    </a:moveTo>
                    <a:lnTo>
                      <a:pt x="0" y="126"/>
                    </a:lnTo>
                    <a:lnTo>
                      <a:pt x="318" y="0"/>
                    </a:lnTo>
                    <a:lnTo>
                      <a:pt x="0" y="325"/>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4" name="Line 1580"/>
              <p:cNvSpPr>
                <a:spLocks noChangeShapeType="1"/>
              </p:cNvSpPr>
              <p:nvPr/>
            </p:nvSpPr>
            <p:spPr bwMode="auto">
              <a:xfrm flipV="1">
                <a:off x="2927" y="2163"/>
                <a:ext cx="1" cy="19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5" name="Line 1581"/>
              <p:cNvSpPr>
                <a:spLocks noChangeShapeType="1"/>
              </p:cNvSpPr>
              <p:nvPr/>
            </p:nvSpPr>
            <p:spPr bwMode="auto">
              <a:xfrm flipV="1">
                <a:off x="2927" y="2037"/>
                <a:ext cx="318"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6" name="Freeform 1582"/>
              <p:cNvSpPr>
                <a:spLocks/>
              </p:cNvSpPr>
              <p:nvPr/>
            </p:nvSpPr>
            <p:spPr bwMode="auto">
              <a:xfrm>
                <a:off x="2927" y="2037"/>
                <a:ext cx="318" cy="325"/>
              </a:xfrm>
              <a:custGeom>
                <a:avLst/>
                <a:gdLst/>
                <a:ahLst/>
                <a:cxnLst>
                  <a:cxn ang="0">
                    <a:pos x="0" y="325"/>
                  </a:cxn>
                  <a:cxn ang="0">
                    <a:pos x="318" y="206"/>
                  </a:cxn>
                  <a:cxn ang="0">
                    <a:pos x="318" y="0"/>
                  </a:cxn>
                  <a:cxn ang="0">
                    <a:pos x="0" y="325"/>
                  </a:cxn>
                </a:cxnLst>
                <a:rect l="0" t="0" r="r" b="b"/>
                <a:pathLst>
                  <a:path w="318" h="325">
                    <a:moveTo>
                      <a:pt x="0" y="325"/>
                    </a:moveTo>
                    <a:lnTo>
                      <a:pt x="318" y="206"/>
                    </a:lnTo>
                    <a:lnTo>
                      <a:pt x="318" y="0"/>
                    </a:lnTo>
                    <a:lnTo>
                      <a:pt x="0" y="325"/>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7" name="Line 1583"/>
              <p:cNvSpPr>
                <a:spLocks noChangeShapeType="1"/>
              </p:cNvSpPr>
              <p:nvPr/>
            </p:nvSpPr>
            <p:spPr bwMode="auto">
              <a:xfrm flipV="1">
                <a:off x="2927" y="2243"/>
                <a:ext cx="318" cy="11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8" name="Line 1584"/>
              <p:cNvSpPr>
                <a:spLocks noChangeShapeType="1"/>
              </p:cNvSpPr>
              <p:nvPr/>
            </p:nvSpPr>
            <p:spPr bwMode="auto">
              <a:xfrm flipV="1">
                <a:off x="3245" y="2037"/>
                <a:ext cx="1" cy="20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9" name="Freeform 1585"/>
              <p:cNvSpPr>
                <a:spLocks/>
              </p:cNvSpPr>
              <p:nvPr/>
            </p:nvSpPr>
            <p:spPr bwMode="auto">
              <a:xfrm>
                <a:off x="2927" y="2163"/>
                <a:ext cx="245" cy="199"/>
              </a:xfrm>
              <a:custGeom>
                <a:avLst/>
                <a:gdLst/>
                <a:ahLst/>
                <a:cxnLst>
                  <a:cxn ang="0">
                    <a:pos x="0" y="199"/>
                  </a:cxn>
                  <a:cxn ang="0">
                    <a:pos x="0" y="0"/>
                  </a:cxn>
                  <a:cxn ang="0">
                    <a:pos x="245" y="160"/>
                  </a:cxn>
                  <a:cxn ang="0">
                    <a:pos x="0" y="199"/>
                  </a:cxn>
                </a:cxnLst>
                <a:rect l="0" t="0" r="r" b="b"/>
                <a:pathLst>
                  <a:path w="245" h="199">
                    <a:moveTo>
                      <a:pt x="0" y="199"/>
                    </a:moveTo>
                    <a:lnTo>
                      <a:pt x="0" y="0"/>
                    </a:lnTo>
                    <a:lnTo>
                      <a:pt x="245" y="160"/>
                    </a:lnTo>
                    <a:lnTo>
                      <a:pt x="0" y="199"/>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0" name="Line 1586"/>
              <p:cNvSpPr>
                <a:spLocks noChangeShapeType="1"/>
              </p:cNvSpPr>
              <p:nvPr/>
            </p:nvSpPr>
            <p:spPr bwMode="auto">
              <a:xfrm flipV="1">
                <a:off x="2927" y="2163"/>
                <a:ext cx="1" cy="19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1" name="Line 1587"/>
              <p:cNvSpPr>
                <a:spLocks noChangeShapeType="1"/>
              </p:cNvSpPr>
              <p:nvPr/>
            </p:nvSpPr>
            <p:spPr bwMode="auto">
              <a:xfrm>
                <a:off x="2927" y="2163"/>
                <a:ext cx="245" cy="1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2" name="Freeform 1588"/>
              <p:cNvSpPr>
                <a:spLocks/>
              </p:cNvSpPr>
              <p:nvPr/>
            </p:nvSpPr>
            <p:spPr bwMode="auto">
              <a:xfrm>
                <a:off x="3232" y="2528"/>
                <a:ext cx="245" cy="200"/>
              </a:xfrm>
              <a:custGeom>
                <a:avLst/>
                <a:gdLst/>
                <a:ahLst/>
                <a:cxnLst>
                  <a:cxn ang="0">
                    <a:pos x="0" y="40"/>
                  </a:cxn>
                  <a:cxn ang="0">
                    <a:pos x="245" y="200"/>
                  </a:cxn>
                  <a:cxn ang="0">
                    <a:pos x="245" y="0"/>
                  </a:cxn>
                  <a:cxn ang="0">
                    <a:pos x="0" y="40"/>
                  </a:cxn>
                </a:cxnLst>
                <a:rect l="0" t="0" r="r" b="b"/>
                <a:pathLst>
                  <a:path w="245" h="200">
                    <a:moveTo>
                      <a:pt x="0" y="40"/>
                    </a:moveTo>
                    <a:lnTo>
                      <a:pt x="245" y="200"/>
                    </a:lnTo>
                    <a:lnTo>
                      <a:pt x="245" y="0"/>
                    </a:lnTo>
                    <a:lnTo>
                      <a:pt x="0" y="4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3" name="Line 1589"/>
              <p:cNvSpPr>
                <a:spLocks noChangeShapeType="1"/>
              </p:cNvSpPr>
              <p:nvPr/>
            </p:nvSpPr>
            <p:spPr bwMode="auto">
              <a:xfrm>
                <a:off x="3232" y="2568"/>
                <a:ext cx="245" cy="1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4" name="Line 1590"/>
              <p:cNvSpPr>
                <a:spLocks noChangeShapeType="1"/>
              </p:cNvSpPr>
              <p:nvPr/>
            </p:nvSpPr>
            <p:spPr bwMode="auto">
              <a:xfrm flipV="1">
                <a:off x="3477" y="2528"/>
                <a:ext cx="1" cy="2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5" name="Freeform 1591"/>
              <p:cNvSpPr>
                <a:spLocks/>
              </p:cNvSpPr>
              <p:nvPr/>
            </p:nvSpPr>
            <p:spPr bwMode="auto">
              <a:xfrm>
                <a:off x="3232" y="2362"/>
                <a:ext cx="245" cy="206"/>
              </a:xfrm>
              <a:custGeom>
                <a:avLst/>
                <a:gdLst/>
                <a:ahLst/>
                <a:cxnLst>
                  <a:cxn ang="0">
                    <a:pos x="0" y="206"/>
                  </a:cxn>
                  <a:cxn ang="0">
                    <a:pos x="0" y="0"/>
                  </a:cxn>
                  <a:cxn ang="0">
                    <a:pos x="245" y="166"/>
                  </a:cxn>
                  <a:cxn ang="0">
                    <a:pos x="0" y="206"/>
                  </a:cxn>
                </a:cxnLst>
                <a:rect l="0" t="0" r="r" b="b"/>
                <a:pathLst>
                  <a:path w="245" h="206">
                    <a:moveTo>
                      <a:pt x="0" y="206"/>
                    </a:moveTo>
                    <a:lnTo>
                      <a:pt x="0" y="0"/>
                    </a:lnTo>
                    <a:lnTo>
                      <a:pt x="245" y="166"/>
                    </a:lnTo>
                    <a:lnTo>
                      <a:pt x="0" y="206"/>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6" name="Line 1592"/>
              <p:cNvSpPr>
                <a:spLocks noChangeShapeType="1"/>
              </p:cNvSpPr>
              <p:nvPr/>
            </p:nvSpPr>
            <p:spPr bwMode="auto">
              <a:xfrm flipV="1">
                <a:off x="3232" y="2362"/>
                <a:ext cx="1" cy="20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7" name="Line 1593"/>
              <p:cNvSpPr>
                <a:spLocks noChangeShapeType="1"/>
              </p:cNvSpPr>
              <p:nvPr/>
            </p:nvSpPr>
            <p:spPr bwMode="auto">
              <a:xfrm>
                <a:off x="3232" y="2362"/>
                <a:ext cx="245"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8" name="Freeform 1594"/>
              <p:cNvSpPr>
                <a:spLocks/>
              </p:cNvSpPr>
              <p:nvPr/>
            </p:nvSpPr>
            <p:spPr bwMode="auto">
              <a:xfrm>
                <a:off x="2927" y="2163"/>
                <a:ext cx="564" cy="160"/>
              </a:xfrm>
              <a:custGeom>
                <a:avLst/>
                <a:gdLst/>
                <a:ahLst/>
                <a:cxnLst>
                  <a:cxn ang="0">
                    <a:pos x="0" y="0"/>
                  </a:cxn>
                  <a:cxn ang="0">
                    <a:pos x="245" y="160"/>
                  </a:cxn>
                  <a:cxn ang="0">
                    <a:pos x="564" y="40"/>
                  </a:cxn>
                  <a:cxn ang="0">
                    <a:pos x="0" y="0"/>
                  </a:cxn>
                </a:cxnLst>
                <a:rect l="0" t="0" r="r" b="b"/>
                <a:pathLst>
                  <a:path w="564" h="160">
                    <a:moveTo>
                      <a:pt x="0" y="0"/>
                    </a:moveTo>
                    <a:lnTo>
                      <a:pt x="245" y="160"/>
                    </a:lnTo>
                    <a:lnTo>
                      <a:pt x="564" y="40"/>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9" name="Line 1595"/>
              <p:cNvSpPr>
                <a:spLocks noChangeShapeType="1"/>
              </p:cNvSpPr>
              <p:nvPr/>
            </p:nvSpPr>
            <p:spPr bwMode="auto">
              <a:xfrm>
                <a:off x="2927" y="2163"/>
                <a:ext cx="245" cy="1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0" name="Line 1596"/>
              <p:cNvSpPr>
                <a:spLocks noChangeShapeType="1"/>
              </p:cNvSpPr>
              <p:nvPr/>
            </p:nvSpPr>
            <p:spPr bwMode="auto">
              <a:xfrm flipV="1">
                <a:off x="3172" y="2203"/>
                <a:ext cx="319" cy="12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1" name="Freeform 1597"/>
              <p:cNvSpPr>
                <a:spLocks/>
              </p:cNvSpPr>
              <p:nvPr/>
            </p:nvSpPr>
            <p:spPr bwMode="auto">
              <a:xfrm>
                <a:off x="2927" y="2037"/>
                <a:ext cx="564" cy="166"/>
              </a:xfrm>
              <a:custGeom>
                <a:avLst/>
                <a:gdLst/>
                <a:ahLst/>
                <a:cxnLst>
                  <a:cxn ang="0">
                    <a:pos x="0" y="126"/>
                  </a:cxn>
                  <a:cxn ang="0">
                    <a:pos x="318" y="0"/>
                  </a:cxn>
                  <a:cxn ang="0">
                    <a:pos x="564" y="166"/>
                  </a:cxn>
                  <a:cxn ang="0">
                    <a:pos x="0" y="126"/>
                  </a:cxn>
                </a:cxnLst>
                <a:rect l="0" t="0" r="r" b="b"/>
                <a:pathLst>
                  <a:path w="564" h="166">
                    <a:moveTo>
                      <a:pt x="0" y="126"/>
                    </a:moveTo>
                    <a:lnTo>
                      <a:pt x="318" y="0"/>
                    </a:lnTo>
                    <a:lnTo>
                      <a:pt x="564" y="166"/>
                    </a:lnTo>
                    <a:lnTo>
                      <a:pt x="0" y="126"/>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2" name="Line 1598"/>
              <p:cNvSpPr>
                <a:spLocks noChangeShapeType="1"/>
              </p:cNvSpPr>
              <p:nvPr/>
            </p:nvSpPr>
            <p:spPr bwMode="auto">
              <a:xfrm flipV="1">
                <a:off x="2927" y="2037"/>
                <a:ext cx="318"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3" name="Line 1599"/>
              <p:cNvSpPr>
                <a:spLocks noChangeShapeType="1"/>
              </p:cNvSpPr>
              <p:nvPr/>
            </p:nvSpPr>
            <p:spPr bwMode="auto">
              <a:xfrm>
                <a:off x="3245" y="2037"/>
                <a:ext cx="246"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4" name="Freeform 1600"/>
              <p:cNvSpPr>
                <a:spLocks/>
              </p:cNvSpPr>
              <p:nvPr/>
            </p:nvSpPr>
            <p:spPr bwMode="auto">
              <a:xfrm>
                <a:off x="3152" y="1991"/>
                <a:ext cx="246" cy="770"/>
              </a:xfrm>
              <a:custGeom>
                <a:avLst/>
                <a:gdLst/>
                <a:ahLst/>
                <a:cxnLst>
                  <a:cxn ang="0">
                    <a:pos x="0" y="0"/>
                  </a:cxn>
                  <a:cxn ang="0">
                    <a:pos x="0" y="604"/>
                  </a:cxn>
                  <a:cxn ang="0">
                    <a:pos x="246" y="770"/>
                  </a:cxn>
                  <a:cxn ang="0">
                    <a:pos x="0" y="0"/>
                  </a:cxn>
                </a:cxnLst>
                <a:rect l="0" t="0" r="r" b="b"/>
                <a:pathLst>
                  <a:path w="246" h="770">
                    <a:moveTo>
                      <a:pt x="0" y="0"/>
                    </a:moveTo>
                    <a:lnTo>
                      <a:pt x="0" y="604"/>
                    </a:lnTo>
                    <a:lnTo>
                      <a:pt x="246" y="770"/>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5" name="Line 1601"/>
              <p:cNvSpPr>
                <a:spLocks noChangeShapeType="1"/>
              </p:cNvSpPr>
              <p:nvPr/>
            </p:nvSpPr>
            <p:spPr bwMode="auto">
              <a:xfrm>
                <a:off x="3152" y="1991"/>
                <a:ext cx="1" cy="60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6" name="Line 1602"/>
              <p:cNvSpPr>
                <a:spLocks noChangeShapeType="1"/>
              </p:cNvSpPr>
              <p:nvPr/>
            </p:nvSpPr>
            <p:spPr bwMode="auto">
              <a:xfrm>
                <a:off x="3152" y="2595"/>
                <a:ext cx="246"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7" name="Freeform 1603"/>
              <p:cNvSpPr>
                <a:spLocks/>
              </p:cNvSpPr>
              <p:nvPr/>
            </p:nvSpPr>
            <p:spPr bwMode="auto">
              <a:xfrm>
                <a:off x="3152" y="1991"/>
                <a:ext cx="246" cy="770"/>
              </a:xfrm>
              <a:custGeom>
                <a:avLst/>
                <a:gdLst/>
                <a:ahLst/>
                <a:cxnLst>
                  <a:cxn ang="0">
                    <a:pos x="0" y="0"/>
                  </a:cxn>
                  <a:cxn ang="0">
                    <a:pos x="246" y="166"/>
                  </a:cxn>
                  <a:cxn ang="0">
                    <a:pos x="246" y="770"/>
                  </a:cxn>
                  <a:cxn ang="0">
                    <a:pos x="0" y="0"/>
                  </a:cxn>
                </a:cxnLst>
                <a:rect l="0" t="0" r="r" b="b"/>
                <a:pathLst>
                  <a:path w="246" h="770">
                    <a:moveTo>
                      <a:pt x="0" y="0"/>
                    </a:moveTo>
                    <a:lnTo>
                      <a:pt x="246" y="166"/>
                    </a:lnTo>
                    <a:lnTo>
                      <a:pt x="246" y="770"/>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8" name="Line 1604"/>
              <p:cNvSpPr>
                <a:spLocks noChangeShapeType="1"/>
              </p:cNvSpPr>
              <p:nvPr/>
            </p:nvSpPr>
            <p:spPr bwMode="auto">
              <a:xfrm>
                <a:off x="3152" y="1991"/>
                <a:ext cx="246"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9" name="Line 1605"/>
              <p:cNvSpPr>
                <a:spLocks noChangeShapeType="1"/>
              </p:cNvSpPr>
              <p:nvPr/>
            </p:nvSpPr>
            <p:spPr bwMode="auto">
              <a:xfrm>
                <a:off x="3398" y="2157"/>
                <a:ext cx="1" cy="60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0" name="Freeform 1606"/>
              <p:cNvSpPr>
                <a:spLocks/>
              </p:cNvSpPr>
              <p:nvPr/>
            </p:nvSpPr>
            <p:spPr bwMode="auto">
              <a:xfrm>
                <a:off x="2522" y="1592"/>
                <a:ext cx="318" cy="930"/>
              </a:xfrm>
              <a:custGeom>
                <a:avLst/>
                <a:gdLst/>
                <a:ahLst/>
                <a:cxnLst>
                  <a:cxn ang="0">
                    <a:pos x="0" y="930"/>
                  </a:cxn>
                  <a:cxn ang="0">
                    <a:pos x="318" y="804"/>
                  </a:cxn>
                  <a:cxn ang="0">
                    <a:pos x="318" y="0"/>
                  </a:cxn>
                  <a:cxn ang="0">
                    <a:pos x="0" y="930"/>
                  </a:cxn>
                </a:cxnLst>
                <a:rect l="0" t="0" r="r" b="b"/>
                <a:pathLst>
                  <a:path w="318" h="930">
                    <a:moveTo>
                      <a:pt x="0" y="930"/>
                    </a:moveTo>
                    <a:lnTo>
                      <a:pt x="318" y="804"/>
                    </a:lnTo>
                    <a:lnTo>
                      <a:pt x="318" y="0"/>
                    </a:lnTo>
                    <a:lnTo>
                      <a:pt x="0" y="93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1" name="Line 1607"/>
              <p:cNvSpPr>
                <a:spLocks noChangeShapeType="1"/>
              </p:cNvSpPr>
              <p:nvPr/>
            </p:nvSpPr>
            <p:spPr bwMode="auto">
              <a:xfrm flipV="1">
                <a:off x="2522" y="2396"/>
                <a:ext cx="318"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2" name="Line 1608"/>
              <p:cNvSpPr>
                <a:spLocks noChangeShapeType="1"/>
              </p:cNvSpPr>
              <p:nvPr/>
            </p:nvSpPr>
            <p:spPr bwMode="auto">
              <a:xfrm flipV="1">
                <a:off x="2840" y="1592"/>
                <a:ext cx="1" cy="80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3" name="Freeform 1609"/>
              <p:cNvSpPr>
                <a:spLocks/>
              </p:cNvSpPr>
              <p:nvPr/>
            </p:nvSpPr>
            <p:spPr bwMode="auto">
              <a:xfrm>
                <a:off x="2840" y="1592"/>
                <a:ext cx="252" cy="963"/>
              </a:xfrm>
              <a:custGeom>
                <a:avLst/>
                <a:gdLst/>
                <a:ahLst/>
                <a:cxnLst>
                  <a:cxn ang="0">
                    <a:pos x="0" y="0"/>
                  </a:cxn>
                  <a:cxn ang="0">
                    <a:pos x="252" y="159"/>
                  </a:cxn>
                  <a:cxn ang="0">
                    <a:pos x="252" y="963"/>
                  </a:cxn>
                  <a:cxn ang="0">
                    <a:pos x="0" y="0"/>
                  </a:cxn>
                </a:cxnLst>
                <a:rect l="0" t="0" r="r" b="b"/>
                <a:pathLst>
                  <a:path w="252" h="963">
                    <a:moveTo>
                      <a:pt x="0" y="0"/>
                    </a:moveTo>
                    <a:lnTo>
                      <a:pt x="252" y="159"/>
                    </a:lnTo>
                    <a:lnTo>
                      <a:pt x="252" y="963"/>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4" name="Line 1610"/>
              <p:cNvSpPr>
                <a:spLocks noChangeShapeType="1"/>
              </p:cNvSpPr>
              <p:nvPr/>
            </p:nvSpPr>
            <p:spPr bwMode="auto">
              <a:xfrm>
                <a:off x="2840" y="1592"/>
                <a:ext cx="252"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5" name="Line 1611"/>
              <p:cNvSpPr>
                <a:spLocks noChangeShapeType="1"/>
              </p:cNvSpPr>
              <p:nvPr/>
            </p:nvSpPr>
            <p:spPr bwMode="auto">
              <a:xfrm>
                <a:off x="3092" y="1751"/>
                <a:ext cx="1" cy="80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6" name="Freeform 1612"/>
              <p:cNvSpPr>
                <a:spLocks/>
              </p:cNvSpPr>
              <p:nvPr/>
            </p:nvSpPr>
            <p:spPr bwMode="auto">
              <a:xfrm>
                <a:off x="2840" y="1592"/>
                <a:ext cx="252" cy="963"/>
              </a:xfrm>
              <a:custGeom>
                <a:avLst/>
                <a:gdLst/>
                <a:ahLst/>
                <a:cxnLst>
                  <a:cxn ang="0">
                    <a:pos x="0" y="0"/>
                  </a:cxn>
                  <a:cxn ang="0">
                    <a:pos x="0" y="804"/>
                  </a:cxn>
                  <a:cxn ang="0">
                    <a:pos x="252" y="963"/>
                  </a:cxn>
                  <a:cxn ang="0">
                    <a:pos x="0" y="0"/>
                  </a:cxn>
                </a:cxnLst>
                <a:rect l="0" t="0" r="r" b="b"/>
                <a:pathLst>
                  <a:path w="252" h="963">
                    <a:moveTo>
                      <a:pt x="0" y="0"/>
                    </a:moveTo>
                    <a:lnTo>
                      <a:pt x="0" y="804"/>
                    </a:lnTo>
                    <a:lnTo>
                      <a:pt x="252" y="963"/>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7" name="Line 1613"/>
              <p:cNvSpPr>
                <a:spLocks noChangeShapeType="1"/>
              </p:cNvSpPr>
              <p:nvPr/>
            </p:nvSpPr>
            <p:spPr bwMode="auto">
              <a:xfrm>
                <a:off x="2840" y="1592"/>
                <a:ext cx="1" cy="80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8" name="Line 1614"/>
              <p:cNvSpPr>
                <a:spLocks noChangeShapeType="1"/>
              </p:cNvSpPr>
              <p:nvPr/>
            </p:nvSpPr>
            <p:spPr bwMode="auto">
              <a:xfrm>
                <a:off x="2840" y="2396"/>
                <a:ext cx="252"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9" name="Freeform 1615"/>
              <p:cNvSpPr>
                <a:spLocks/>
              </p:cNvSpPr>
              <p:nvPr/>
            </p:nvSpPr>
            <p:spPr bwMode="auto">
              <a:xfrm>
                <a:off x="2767" y="1751"/>
                <a:ext cx="325" cy="804"/>
              </a:xfrm>
              <a:custGeom>
                <a:avLst/>
                <a:gdLst/>
                <a:ahLst/>
                <a:cxnLst>
                  <a:cxn ang="0">
                    <a:pos x="0" y="120"/>
                  </a:cxn>
                  <a:cxn ang="0">
                    <a:pos x="325" y="0"/>
                  </a:cxn>
                  <a:cxn ang="0">
                    <a:pos x="325" y="804"/>
                  </a:cxn>
                  <a:cxn ang="0">
                    <a:pos x="0" y="120"/>
                  </a:cxn>
                </a:cxnLst>
                <a:rect l="0" t="0" r="r" b="b"/>
                <a:pathLst>
                  <a:path w="325" h="804">
                    <a:moveTo>
                      <a:pt x="0" y="120"/>
                    </a:moveTo>
                    <a:lnTo>
                      <a:pt x="325" y="0"/>
                    </a:lnTo>
                    <a:lnTo>
                      <a:pt x="325" y="804"/>
                    </a:lnTo>
                    <a:lnTo>
                      <a:pt x="0" y="12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0" name="Line 1616"/>
              <p:cNvSpPr>
                <a:spLocks noChangeShapeType="1"/>
              </p:cNvSpPr>
              <p:nvPr/>
            </p:nvSpPr>
            <p:spPr bwMode="auto">
              <a:xfrm flipV="1">
                <a:off x="2767" y="1751"/>
                <a:ext cx="325" cy="12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1" name="Line 1617"/>
              <p:cNvSpPr>
                <a:spLocks noChangeShapeType="1"/>
              </p:cNvSpPr>
              <p:nvPr/>
            </p:nvSpPr>
            <p:spPr bwMode="auto">
              <a:xfrm>
                <a:off x="3092" y="1751"/>
                <a:ext cx="1" cy="80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2" name="Freeform 1618"/>
              <p:cNvSpPr>
                <a:spLocks/>
              </p:cNvSpPr>
              <p:nvPr/>
            </p:nvSpPr>
            <p:spPr bwMode="auto">
              <a:xfrm>
                <a:off x="2522" y="2396"/>
                <a:ext cx="318" cy="285"/>
              </a:xfrm>
              <a:custGeom>
                <a:avLst/>
                <a:gdLst/>
                <a:ahLst/>
                <a:cxnLst>
                  <a:cxn ang="0">
                    <a:pos x="245" y="285"/>
                  </a:cxn>
                  <a:cxn ang="0">
                    <a:pos x="0" y="126"/>
                  </a:cxn>
                  <a:cxn ang="0">
                    <a:pos x="318" y="0"/>
                  </a:cxn>
                  <a:cxn ang="0">
                    <a:pos x="245" y="285"/>
                  </a:cxn>
                </a:cxnLst>
                <a:rect l="0" t="0" r="r" b="b"/>
                <a:pathLst>
                  <a:path w="318" h="285">
                    <a:moveTo>
                      <a:pt x="245" y="285"/>
                    </a:moveTo>
                    <a:lnTo>
                      <a:pt x="0" y="126"/>
                    </a:lnTo>
                    <a:lnTo>
                      <a:pt x="318" y="0"/>
                    </a:lnTo>
                    <a:lnTo>
                      <a:pt x="245" y="285"/>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3" name="Line 1619"/>
              <p:cNvSpPr>
                <a:spLocks noChangeShapeType="1"/>
              </p:cNvSpPr>
              <p:nvPr/>
            </p:nvSpPr>
            <p:spPr bwMode="auto">
              <a:xfrm flipH="1" flipV="1">
                <a:off x="2522" y="2522"/>
                <a:ext cx="245"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4" name="Line 1620"/>
              <p:cNvSpPr>
                <a:spLocks noChangeShapeType="1"/>
              </p:cNvSpPr>
              <p:nvPr/>
            </p:nvSpPr>
            <p:spPr bwMode="auto">
              <a:xfrm flipV="1">
                <a:off x="2522" y="2396"/>
                <a:ext cx="318"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5" name="Freeform 1621"/>
              <p:cNvSpPr>
                <a:spLocks/>
              </p:cNvSpPr>
              <p:nvPr/>
            </p:nvSpPr>
            <p:spPr bwMode="auto">
              <a:xfrm>
                <a:off x="2767" y="2396"/>
                <a:ext cx="325" cy="285"/>
              </a:xfrm>
              <a:custGeom>
                <a:avLst/>
                <a:gdLst/>
                <a:ahLst/>
                <a:cxnLst>
                  <a:cxn ang="0">
                    <a:pos x="0" y="285"/>
                  </a:cxn>
                  <a:cxn ang="0">
                    <a:pos x="325" y="159"/>
                  </a:cxn>
                  <a:cxn ang="0">
                    <a:pos x="73" y="0"/>
                  </a:cxn>
                  <a:cxn ang="0">
                    <a:pos x="0" y="285"/>
                  </a:cxn>
                </a:cxnLst>
                <a:rect l="0" t="0" r="r" b="b"/>
                <a:pathLst>
                  <a:path w="325" h="285">
                    <a:moveTo>
                      <a:pt x="0" y="285"/>
                    </a:moveTo>
                    <a:lnTo>
                      <a:pt x="325" y="159"/>
                    </a:lnTo>
                    <a:lnTo>
                      <a:pt x="73" y="0"/>
                    </a:lnTo>
                    <a:lnTo>
                      <a:pt x="0" y="285"/>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6" name="Line 1622"/>
              <p:cNvSpPr>
                <a:spLocks noChangeShapeType="1"/>
              </p:cNvSpPr>
              <p:nvPr/>
            </p:nvSpPr>
            <p:spPr bwMode="auto">
              <a:xfrm flipV="1">
                <a:off x="2767" y="2555"/>
                <a:ext cx="325"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7" name="Line 1623"/>
              <p:cNvSpPr>
                <a:spLocks noChangeShapeType="1"/>
              </p:cNvSpPr>
              <p:nvPr/>
            </p:nvSpPr>
            <p:spPr bwMode="auto">
              <a:xfrm flipH="1" flipV="1">
                <a:off x="2840" y="2396"/>
                <a:ext cx="252"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8" name="Freeform 1624"/>
              <p:cNvSpPr>
                <a:spLocks/>
              </p:cNvSpPr>
              <p:nvPr/>
            </p:nvSpPr>
            <p:spPr bwMode="auto">
              <a:xfrm>
                <a:off x="2767" y="1871"/>
                <a:ext cx="325" cy="810"/>
              </a:xfrm>
              <a:custGeom>
                <a:avLst/>
                <a:gdLst/>
                <a:ahLst/>
                <a:cxnLst>
                  <a:cxn ang="0">
                    <a:pos x="0" y="0"/>
                  </a:cxn>
                  <a:cxn ang="0">
                    <a:pos x="0" y="810"/>
                  </a:cxn>
                  <a:cxn ang="0">
                    <a:pos x="325" y="684"/>
                  </a:cxn>
                  <a:cxn ang="0">
                    <a:pos x="0" y="0"/>
                  </a:cxn>
                </a:cxnLst>
                <a:rect l="0" t="0" r="r" b="b"/>
                <a:pathLst>
                  <a:path w="325" h="810">
                    <a:moveTo>
                      <a:pt x="0" y="0"/>
                    </a:moveTo>
                    <a:lnTo>
                      <a:pt x="0" y="810"/>
                    </a:lnTo>
                    <a:lnTo>
                      <a:pt x="325" y="684"/>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9" name="Line 1625"/>
              <p:cNvSpPr>
                <a:spLocks noChangeShapeType="1"/>
              </p:cNvSpPr>
              <p:nvPr/>
            </p:nvSpPr>
            <p:spPr bwMode="auto">
              <a:xfrm>
                <a:off x="2767" y="1871"/>
                <a:ext cx="1" cy="81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0" name="Line 1626"/>
              <p:cNvSpPr>
                <a:spLocks noChangeShapeType="1"/>
              </p:cNvSpPr>
              <p:nvPr/>
            </p:nvSpPr>
            <p:spPr bwMode="auto">
              <a:xfrm flipV="1">
                <a:off x="2767" y="2555"/>
                <a:ext cx="325"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1" name="Freeform 1627"/>
              <p:cNvSpPr>
                <a:spLocks/>
              </p:cNvSpPr>
              <p:nvPr/>
            </p:nvSpPr>
            <p:spPr bwMode="auto">
              <a:xfrm>
                <a:off x="2827" y="1991"/>
                <a:ext cx="325" cy="730"/>
              </a:xfrm>
              <a:custGeom>
                <a:avLst/>
                <a:gdLst/>
                <a:ahLst/>
                <a:cxnLst>
                  <a:cxn ang="0">
                    <a:pos x="0" y="730"/>
                  </a:cxn>
                  <a:cxn ang="0">
                    <a:pos x="325" y="604"/>
                  </a:cxn>
                  <a:cxn ang="0">
                    <a:pos x="325" y="0"/>
                  </a:cxn>
                  <a:cxn ang="0">
                    <a:pos x="0" y="730"/>
                  </a:cxn>
                </a:cxnLst>
                <a:rect l="0" t="0" r="r" b="b"/>
                <a:pathLst>
                  <a:path w="325" h="730">
                    <a:moveTo>
                      <a:pt x="0" y="730"/>
                    </a:moveTo>
                    <a:lnTo>
                      <a:pt x="325" y="604"/>
                    </a:lnTo>
                    <a:lnTo>
                      <a:pt x="325" y="0"/>
                    </a:lnTo>
                    <a:lnTo>
                      <a:pt x="0" y="73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2" name="Line 1628"/>
              <p:cNvSpPr>
                <a:spLocks noChangeShapeType="1"/>
              </p:cNvSpPr>
              <p:nvPr/>
            </p:nvSpPr>
            <p:spPr bwMode="auto">
              <a:xfrm flipV="1">
                <a:off x="2827" y="2595"/>
                <a:ext cx="325"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3" name="Line 1629"/>
              <p:cNvSpPr>
                <a:spLocks noChangeShapeType="1"/>
              </p:cNvSpPr>
              <p:nvPr/>
            </p:nvSpPr>
            <p:spPr bwMode="auto">
              <a:xfrm flipV="1">
                <a:off x="3152" y="1991"/>
                <a:ext cx="1" cy="60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4" name="Freeform 1630"/>
              <p:cNvSpPr>
                <a:spLocks/>
              </p:cNvSpPr>
              <p:nvPr/>
            </p:nvSpPr>
            <p:spPr bwMode="auto">
              <a:xfrm>
                <a:off x="3079" y="2157"/>
                <a:ext cx="319" cy="604"/>
              </a:xfrm>
              <a:custGeom>
                <a:avLst/>
                <a:gdLst/>
                <a:ahLst/>
                <a:cxnLst>
                  <a:cxn ang="0">
                    <a:pos x="0" y="119"/>
                  </a:cxn>
                  <a:cxn ang="0">
                    <a:pos x="319" y="0"/>
                  </a:cxn>
                  <a:cxn ang="0">
                    <a:pos x="319" y="604"/>
                  </a:cxn>
                  <a:cxn ang="0">
                    <a:pos x="0" y="119"/>
                  </a:cxn>
                </a:cxnLst>
                <a:rect l="0" t="0" r="r" b="b"/>
                <a:pathLst>
                  <a:path w="319" h="604">
                    <a:moveTo>
                      <a:pt x="0" y="119"/>
                    </a:moveTo>
                    <a:lnTo>
                      <a:pt x="319" y="0"/>
                    </a:lnTo>
                    <a:lnTo>
                      <a:pt x="319" y="604"/>
                    </a:lnTo>
                    <a:lnTo>
                      <a:pt x="0" y="119"/>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5" name="Line 1631"/>
              <p:cNvSpPr>
                <a:spLocks noChangeShapeType="1"/>
              </p:cNvSpPr>
              <p:nvPr/>
            </p:nvSpPr>
            <p:spPr bwMode="auto">
              <a:xfrm flipV="1">
                <a:off x="3079" y="2157"/>
                <a:ext cx="319" cy="11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6" name="Line 1632"/>
              <p:cNvSpPr>
                <a:spLocks noChangeShapeType="1"/>
              </p:cNvSpPr>
              <p:nvPr/>
            </p:nvSpPr>
            <p:spPr bwMode="auto">
              <a:xfrm>
                <a:off x="3398" y="2157"/>
                <a:ext cx="1" cy="60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7" name="Freeform 1633"/>
              <p:cNvSpPr>
                <a:spLocks/>
              </p:cNvSpPr>
              <p:nvPr/>
            </p:nvSpPr>
            <p:spPr bwMode="auto">
              <a:xfrm>
                <a:off x="2827" y="2595"/>
                <a:ext cx="325" cy="285"/>
              </a:xfrm>
              <a:custGeom>
                <a:avLst/>
                <a:gdLst/>
                <a:ahLst/>
                <a:cxnLst>
                  <a:cxn ang="0">
                    <a:pos x="252" y="285"/>
                  </a:cxn>
                  <a:cxn ang="0">
                    <a:pos x="0" y="126"/>
                  </a:cxn>
                  <a:cxn ang="0">
                    <a:pos x="325" y="0"/>
                  </a:cxn>
                  <a:cxn ang="0">
                    <a:pos x="252" y="285"/>
                  </a:cxn>
                </a:cxnLst>
                <a:rect l="0" t="0" r="r" b="b"/>
                <a:pathLst>
                  <a:path w="325" h="285">
                    <a:moveTo>
                      <a:pt x="252" y="285"/>
                    </a:moveTo>
                    <a:lnTo>
                      <a:pt x="0" y="126"/>
                    </a:lnTo>
                    <a:lnTo>
                      <a:pt x="325" y="0"/>
                    </a:lnTo>
                    <a:lnTo>
                      <a:pt x="252" y="285"/>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8" name="Line 1634"/>
              <p:cNvSpPr>
                <a:spLocks noChangeShapeType="1"/>
              </p:cNvSpPr>
              <p:nvPr/>
            </p:nvSpPr>
            <p:spPr bwMode="auto">
              <a:xfrm flipH="1" flipV="1">
                <a:off x="2827" y="2721"/>
                <a:ext cx="252"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9" name="Line 1635"/>
              <p:cNvSpPr>
                <a:spLocks noChangeShapeType="1"/>
              </p:cNvSpPr>
              <p:nvPr/>
            </p:nvSpPr>
            <p:spPr bwMode="auto">
              <a:xfrm flipV="1">
                <a:off x="2827" y="2595"/>
                <a:ext cx="325"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0" name="Freeform 1636"/>
              <p:cNvSpPr>
                <a:spLocks/>
              </p:cNvSpPr>
              <p:nvPr/>
            </p:nvSpPr>
            <p:spPr bwMode="auto">
              <a:xfrm>
                <a:off x="3079" y="2595"/>
                <a:ext cx="319" cy="285"/>
              </a:xfrm>
              <a:custGeom>
                <a:avLst/>
                <a:gdLst/>
                <a:ahLst/>
                <a:cxnLst>
                  <a:cxn ang="0">
                    <a:pos x="0" y="285"/>
                  </a:cxn>
                  <a:cxn ang="0">
                    <a:pos x="319" y="166"/>
                  </a:cxn>
                  <a:cxn ang="0">
                    <a:pos x="73" y="0"/>
                  </a:cxn>
                  <a:cxn ang="0">
                    <a:pos x="0" y="285"/>
                  </a:cxn>
                </a:cxnLst>
                <a:rect l="0" t="0" r="r" b="b"/>
                <a:pathLst>
                  <a:path w="319" h="285">
                    <a:moveTo>
                      <a:pt x="0" y="285"/>
                    </a:moveTo>
                    <a:lnTo>
                      <a:pt x="319" y="166"/>
                    </a:lnTo>
                    <a:lnTo>
                      <a:pt x="73" y="0"/>
                    </a:lnTo>
                    <a:lnTo>
                      <a:pt x="0" y="285"/>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1" name="Line 1637"/>
              <p:cNvSpPr>
                <a:spLocks noChangeShapeType="1"/>
              </p:cNvSpPr>
              <p:nvPr/>
            </p:nvSpPr>
            <p:spPr bwMode="auto">
              <a:xfrm flipV="1">
                <a:off x="3079" y="2761"/>
                <a:ext cx="319" cy="11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2" name="Line 1638"/>
              <p:cNvSpPr>
                <a:spLocks noChangeShapeType="1"/>
              </p:cNvSpPr>
              <p:nvPr/>
            </p:nvSpPr>
            <p:spPr bwMode="auto">
              <a:xfrm flipH="1" flipV="1">
                <a:off x="3152" y="2595"/>
                <a:ext cx="246"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3" name="Freeform 1639"/>
              <p:cNvSpPr>
                <a:spLocks/>
              </p:cNvSpPr>
              <p:nvPr/>
            </p:nvSpPr>
            <p:spPr bwMode="auto">
              <a:xfrm>
                <a:off x="3079" y="2276"/>
                <a:ext cx="319" cy="604"/>
              </a:xfrm>
              <a:custGeom>
                <a:avLst/>
                <a:gdLst/>
                <a:ahLst/>
                <a:cxnLst>
                  <a:cxn ang="0">
                    <a:pos x="0" y="0"/>
                  </a:cxn>
                  <a:cxn ang="0">
                    <a:pos x="0" y="604"/>
                  </a:cxn>
                  <a:cxn ang="0">
                    <a:pos x="319" y="485"/>
                  </a:cxn>
                  <a:cxn ang="0">
                    <a:pos x="0" y="0"/>
                  </a:cxn>
                </a:cxnLst>
                <a:rect l="0" t="0" r="r" b="b"/>
                <a:pathLst>
                  <a:path w="319" h="604">
                    <a:moveTo>
                      <a:pt x="0" y="0"/>
                    </a:moveTo>
                    <a:lnTo>
                      <a:pt x="0" y="604"/>
                    </a:lnTo>
                    <a:lnTo>
                      <a:pt x="319" y="485"/>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4" name="Line 1640"/>
              <p:cNvSpPr>
                <a:spLocks noChangeShapeType="1"/>
              </p:cNvSpPr>
              <p:nvPr/>
            </p:nvSpPr>
            <p:spPr bwMode="auto">
              <a:xfrm>
                <a:off x="3079" y="2276"/>
                <a:ext cx="1" cy="60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5" name="Line 1641"/>
              <p:cNvSpPr>
                <a:spLocks noChangeShapeType="1"/>
              </p:cNvSpPr>
              <p:nvPr/>
            </p:nvSpPr>
            <p:spPr bwMode="auto">
              <a:xfrm flipV="1">
                <a:off x="3079" y="2761"/>
                <a:ext cx="319" cy="11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6" name="Freeform 1642"/>
              <p:cNvSpPr>
                <a:spLocks/>
              </p:cNvSpPr>
              <p:nvPr/>
            </p:nvSpPr>
            <p:spPr bwMode="auto">
              <a:xfrm>
                <a:off x="3139" y="2801"/>
                <a:ext cx="325" cy="285"/>
              </a:xfrm>
              <a:custGeom>
                <a:avLst/>
                <a:gdLst/>
                <a:ahLst/>
                <a:cxnLst>
                  <a:cxn ang="0">
                    <a:pos x="246" y="285"/>
                  </a:cxn>
                  <a:cxn ang="0">
                    <a:pos x="0" y="119"/>
                  </a:cxn>
                  <a:cxn ang="0">
                    <a:pos x="325" y="0"/>
                  </a:cxn>
                  <a:cxn ang="0">
                    <a:pos x="246" y="285"/>
                  </a:cxn>
                </a:cxnLst>
                <a:rect l="0" t="0" r="r" b="b"/>
                <a:pathLst>
                  <a:path w="325" h="285">
                    <a:moveTo>
                      <a:pt x="246" y="285"/>
                    </a:moveTo>
                    <a:lnTo>
                      <a:pt x="0" y="119"/>
                    </a:lnTo>
                    <a:lnTo>
                      <a:pt x="325" y="0"/>
                    </a:lnTo>
                    <a:lnTo>
                      <a:pt x="246" y="285"/>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7" name="Line 1643"/>
              <p:cNvSpPr>
                <a:spLocks noChangeShapeType="1"/>
              </p:cNvSpPr>
              <p:nvPr/>
            </p:nvSpPr>
            <p:spPr bwMode="auto">
              <a:xfrm flipH="1" flipV="1">
                <a:off x="3139" y="2920"/>
                <a:ext cx="246"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8" name="Line 1644"/>
              <p:cNvSpPr>
                <a:spLocks noChangeShapeType="1"/>
              </p:cNvSpPr>
              <p:nvPr/>
            </p:nvSpPr>
            <p:spPr bwMode="auto">
              <a:xfrm flipV="1">
                <a:off x="3139" y="2801"/>
                <a:ext cx="325" cy="11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870" name="Group 1846"/>
            <p:cNvGrpSpPr>
              <a:grpSpLocks/>
            </p:cNvGrpSpPr>
            <p:nvPr/>
          </p:nvGrpSpPr>
          <p:grpSpPr bwMode="auto">
            <a:xfrm>
              <a:off x="1712" y="1592"/>
              <a:ext cx="1999" cy="1800"/>
              <a:chOff x="1712" y="1592"/>
              <a:chExt cx="1999" cy="1800"/>
            </a:xfrm>
          </p:grpSpPr>
          <p:sp>
            <p:nvSpPr>
              <p:cNvPr id="2670" name="Freeform 1646"/>
              <p:cNvSpPr>
                <a:spLocks/>
              </p:cNvSpPr>
              <p:nvPr/>
            </p:nvSpPr>
            <p:spPr bwMode="auto">
              <a:xfrm>
                <a:off x="3139" y="2396"/>
                <a:ext cx="325" cy="524"/>
              </a:xfrm>
              <a:custGeom>
                <a:avLst/>
                <a:gdLst/>
                <a:ahLst/>
                <a:cxnLst>
                  <a:cxn ang="0">
                    <a:pos x="0" y="524"/>
                  </a:cxn>
                  <a:cxn ang="0">
                    <a:pos x="325" y="405"/>
                  </a:cxn>
                  <a:cxn ang="0">
                    <a:pos x="325" y="0"/>
                  </a:cxn>
                  <a:cxn ang="0">
                    <a:pos x="0" y="524"/>
                  </a:cxn>
                </a:cxnLst>
                <a:rect l="0" t="0" r="r" b="b"/>
                <a:pathLst>
                  <a:path w="325" h="524">
                    <a:moveTo>
                      <a:pt x="0" y="524"/>
                    </a:moveTo>
                    <a:lnTo>
                      <a:pt x="325" y="405"/>
                    </a:lnTo>
                    <a:lnTo>
                      <a:pt x="325" y="0"/>
                    </a:lnTo>
                    <a:lnTo>
                      <a:pt x="0" y="524"/>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1" name="Line 1647"/>
              <p:cNvSpPr>
                <a:spLocks noChangeShapeType="1"/>
              </p:cNvSpPr>
              <p:nvPr/>
            </p:nvSpPr>
            <p:spPr bwMode="auto">
              <a:xfrm flipV="1">
                <a:off x="3139" y="2801"/>
                <a:ext cx="325" cy="11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2" name="Line 1648"/>
              <p:cNvSpPr>
                <a:spLocks noChangeShapeType="1"/>
              </p:cNvSpPr>
              <p:nvPr/>
            </p:nvSpPr>
            <p:spPr bwMode="auto">
              <a:xfrm flipV="1">
                <a:off x="3464" y="2396"/>
                <a:ext cx="1" cy="40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3" name="Freeform 1649"/>
              <p:cNvSpPr>
                <a:spLocks/>
              </p:cNvSpPr>
              <p:nvPr/>
            </p:nvSpPr>
            <p:spPr bwMode="auto">
              <a:xfrm>
                <a:off x="3464" y="2396"/>
                <a:ext cx="246" cy="564"/>
              </a:xfrm>
              <a:custGeom>
                <a:avLst/>
                <a:gdLst/>
                <a:ahLst/>
                <a:cxnLst>
                  <a:cxn ang="0">
                    <a:pos x="0" y="0"/>
                  </a:cxn>
                  <a:cxn ang="0">
                    <a:pos x="0" y="405"/>
                  </a:cxn>
                  <a:cxn ang="0">
                    <a:pos x="246" y="564"/>
                  </a:cxn>
                  <a:cxn ang="0">
                    <a:pos x="0" y="0"/>
                  </a:cxn>
                </a:cxnLst>
                <a:rect l="0" t="0" r="r" b="b"/>
                <a:pathLst>
                  <a:path w="246" h="564">
                    <a:moveTo>
                      <a:pt x="0" y="0"/>
                    </a:moveTo>
                    <a:lnTo>
                      <a:pt x="0" y="405"/>
                    </a:lnTo>
                    <a:lnTo>
                      <a:pt x="246" y="564"/>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4" name="Line 1650"/>
              <p:cNvSpPr>
                <a:spLocks noChangeShapeType="1"/>
              </p:cNvSpPr>
              <p:nvPr/>
            </p:nvSpPr>
            <p:spPr bwMode="auto">
              <a:xfrm>
                <a:off x="3464" y="2396"/>
                <a:ext cx="1" cy="40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5" name="Line 1651"/>
              <p:cNvSpPr>
                <a:spLocks noChangeShapeType="1"/>
              </p:cNvSpPr>
              <p:nvPr/>
            </p:nvSpPr>
            <p:spPr bwMode="auto">
              <a:xfrm>
                <a:off x="3464" y="2801"/>
                <a:ext cx="246"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6" name="Freeform 1652"/>
              <p:cNvSpPr>
                <a:spLocks/>
              </p:cNvSpPr>
              <p:nvPr/>
            </p:nvSpPr>
            <p:spPr bwMode="auto">
              <a:xfrm>
                <a:off x="3385" y="2801"/>
                <a:ext cx="325" cy="285"/>
              </a:xfrm>
              <a:custGeom>
                <a:avLst/>
                <a:gdLst/>
                <a:ahLst/>
                <a:cxnLst>
                  <a:cxn ang="0">
                    <a:pos x="0" y="285"/>
                  </a:cxn>
                  <a:cxn ang="0">
                    <a:pos x="325" y="159"/>
                  </a:cxn>
                  <a:cxn ang="0">
                    <a:pos x="79" y="0"/>
                  </a:cxn>
                  <a:cxn ang="0">
                    <a:pos x="0" y="285"/>
                  </a:cxn>
                </a:cxnLst>
                <a:rect l="0" t="0" r="r" b="b"/>
                <a:pathLst>
                  <a:path w="325" h="285">
                    <a:moveTo>
                      <a:pt x="0" y="285"/>
                    </a:moveTo>
                    <a:lnTo>
                      <a:pt x="325" y="159"/>
                    </a:lnTo>
                    <a:lnTo>
                      <a:pt x="79" y="0"/>
                    </a:lnTo>
                    <a:lnTo>
                      <a:pt x="0" y="285"/>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7" name="Line 1653"/>
              <p:cNvSpPr>
                <a:spLocks noChangeShapeType="1"/>
              </p:cNvSpPr>
              <p:nvPr/>
            </p:nvSpPr>
            <p:spPr bwMode="auto">
              <a:xfrm flipV="1">
                <a:off x="3385" y="2960"/>
                <a:ext cx="325"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8" name="Line 1654"/>
              <p:cNvSpPr>
                <a:spLocks noChangeShapeType="1"/>
              </p:cNvSpPr>
              <p:nvPr/>
            </p:nvSpPr>
            <p:spPr bwMode="auto">
              <a:xfrm flipH="1" flipV="1">
                <a:off x="3464" y="2801"/>
                <a:ext cx="246"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9" name="Freeform 1655"/>
              <p:cNvSpPr>
                <a:spLocks/>
              </p:cNvSpPr>
              <p:nvPr/>
            </p:nvSpPr>
            <p:spPr bwMode="auto">
              <a:xfrm>
                <a:off x="3385" y="2681"/>
                <a:ext cx="325" cy="405"/>
              </a:xfrm>
              <a:custGeom>
                <a:avLst/>
                <a:gdLst/>
                <a:ahLst/>
                <a:cxnLst>
                  <a:cxn ang="0">
                    <a:pos x="0" y="0"/>
                  </a:cxn>
                  <a:cxn ang="0">
                    <a:pos x="0" y="405"/>
                  </a:cxn>
                  <a:cxn ang="0">
                    <a:pos x="325" y="279"/>
                  </a:cxn>
                  <a:cxn ang="0">
                    <a:pos x="0" y="0"/>
                  </a:cxn>
                </a:cxnLst>
                <a:rect l="0" t="0" r="r" b="b"/>
                <a:pathLst>
                  <a:path w="325" h="405">
                    <a:moveTo>
                      <a:pt x="0" y="0"/>
                    </a:moveTo>
                    <a:lnTo>
                      <a:pt x="0" y="405"/>
                    </a:lnTo>
                    <a:lnTo>
                      <a:pt x="325" y="279"/>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0" name="Line 1656"/>
              <p:cNvSpPr>
                <a:spLocks noChangeShapeType="1"/>
              </p:cNvSpPr>
              <p:nvPr/>
            </p:nvSpPr>
            <p:spPr bwMode="auto">
              <a:xfrm>
                <a:off x="3385" y="2681"/>
                <a:ext cx="1" cy="40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1" name="Line 1657"/>
              <p:cNvSpPr>
                <a:spLocks noChangeShapeType="1"/>
              </p:cNvSpPr>
              <p:nvPr/>
            </p:nvSpPr>
            <p:spPr bwMode="auto">
              <a:xfrm flipV="1">
                <a:off x="3385" y="2960"/>
                <a:ext cx="325"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2" name="Freeform 1658"/>
              <p:cNvSpPr>
                <a:spLocks/>
              </p:cNvSpPr>
              <p:nvPr/>
            </p:nvSpPr>
            <p:spPr bwMode="auto">
              <a:xfrm>
                <a:off x="3464" y="2396"/>
                <a:ext cx="246" cy="564"/>
              </a:xfrm>
              <a:custGeom>
                <a:avLst/>
                <a:gdLst/>
                <a:ahLst/>
                <a:cxnLst>
                  <a:cxn ang="0">
                    <a:pos x="0" y="0"/>
                  </a:cxn>
                  <a:cxn ang="0">
                    <a:pos x="246" y="159"/>
                  </a:cxn>
                  <a:cxn ang="0">
                    <a:pos x="246" y="564"/>
                  </a:cxn>
                  <a:cxn ang="0">
                    <a:pos x="0" y="0"/>
                  </a:cxn>
                </a:cxnLst>
                <a:rect l="0" t="0" r="r" b="b"/>
                <a:pathLst>
                  <a:path w="246" h="564">
                    <a:moveTo>
                      <a:pt x="0" y="0"/>
                    </a:moveTo>
                    <a:lnTo>
                      <a:pt x="246" y="159"/>
                    </a:lnTo>
                    <a:lnTo>
                      <a:pt x="246" y="564"/>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3" name="Line 1659"/>
              <p:cNvSpPr>
                <a:spLocks noChangeShapeType="1"/>
              </p:cNvSpPr>
              <p:nvPr/>
            </p:nvSpPr>
            <p:spPr bwMode="auto">
              <a:xfrm>
                <a:off x="3464" y="2396"/>
                <a:ext cx="246"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4" name="Line 1660"/>
              <p:cNvSpPr>
                <a:spLocks noChangeShapeType="1"/>
              </p:cNvSpPr>
              <p:nvPr/>
            </p:nvSpPr>
            <p:spPr bwMode="auto">
              <a:xfrm>
                <a:off x="3710" y="2555"/>
                <a:ext cx="1" cy="40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5" name="Freeform 1661"/>
              <p:cNvSpPr>
                <a:spLocks/>
              </p:cNvSpPr>
              <p:nvPr/>
            </p:nvSpPr>
            <p:spPr bwMode="auto">
              <a:xfrm>
                <a:off x="3385" y="2555"/>
                <a:ext cx="325" cy="405"/>
              </a:xfrm>
              <a:custGeom>
                <a:avLst/>
                <a:gdLst/>
                <a:ahLst/>
                <a:cxnLst>
                  <a:cxn ang="0">
                    <a:pos x="0" y="126"/>
                  </a:cxn>
                  <a:cxn ang="0">
                    <a:pos x="325" y="0"/>
                  </a:cxn>
                  <a:cxn ang="0">
                    <a:pos x="325" y="405"/>
                  </a:cxn>
                  <a:cxn ang="0">
                    <a:pos x="0" y="126"/>
                  </a:cxn>
                </a:cxnLst>
                <a:rect l="0" t="0" r="r" b="b"/>
                <a:pathLst>
                  <a:path w="325" h="405">
                    <a:moveTo>
                      <a:pt x="0" y="126"/>
                    </a:moveTo>
                    <a:lnTo>
                      <a:pt x="325" y="0"/>
                    </a:lnTo>
                    <a:lnTo>
                      <a:pt x="325" y="405"/>
                    </a:lnTo>
                    <a:lnTo>
                      <a:pt x="0" y="126"/>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6" name="Line 1662"/>
              <p:cNvSpPr>
                <a:spLocks noChangeShapeType="1"/>
              </p:cNvSpPr>
              <p:nvPr/>
            </p:nvSpPr>
            <p:spPr bwMode="auto">
              <a:xfrm flipV="1">
                <a:off x="3385" y="2555"/>
                <a:ext cx="325"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7" name="Line 1663"/>
              <p:cNvSpPr>
                <a:spLocks noChangeShapeType="1"/>
              </p:cNvSpPr>
              <p:nvPr/>
            </p:nvSpPr>
            <p:spPr bwMode="auto">
              <a:xfrm>
                <a:off x="3710" y="2555"/>
                <a:ext cx="1" cy="40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8" name="Freeform 1664"/>
              <p:cNvSpPr>
                <a:spLocks/>
              </p:cNvSpPr>
              <p:nvPr/>
            </p:nvSpPr>
            <p:spPr bwMode="auto">
              <a:xfrm>
                <a:off x="3139" y="2396"/>
                <a:ext cx="325" cy="524"/>
              </a:xfrm>
              <a:custGeom>
                <a:avLst/>
                <a:gdLst/>
                <a:ahLst/>
                <a:cxnLst>
                  <a:cxn ang="0">
                    <a:pos x="0" y="524"/>
                  </a:cxn>
                  <a:cxn ang="0">
                    <a:pos x="0" y="126"/>
                  </a:cxn>
                  <a:cxn ang="0">
                    <a:pos x="325" y="0"/>
                  </a:cxn>
                  <a:cxn ang="0">
                    <a:pos x="0" y="524"/>
                  </a:cxn>
                </a:cxnLst>
                <a:rect l="0" t="0" r="r" b="b"/>
                <a:pathLst>
                  <a:path w="325" h="524">
                    <a:moveTo>
                      <a:pt x="0" y="524"/>
                    </a:moveTo>
                    <a:lnTo>
                      <a:pt x="0" y="126"/>
                    </a:lnTo>
                    <a:lnTo>
                      <a:pt x="325" y="0"/>
                    </a:lnTo>
                    <a:lnTo>
                      <a:pt x="0" y="524"/>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9" name="Line 1665"/>
              <p:cNvSpPr>
                <a:spLocks noChangeShapeType="1"/>
              </p:cNvSpPr>
              <p:nvPr/>
            </p:nvSpPr>
            <p:spPr bwMode="auto">
              <a:xfrm flipV="1">
                <a:off x="3139" y="2522"/>
                <a:ext cx="1" cy="39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0" name="Line 1666"/>
              <p:cNvSpPr>
                <a:spLocks noChangeShapeType="1"/>
              </p:cNvSpPr>
              <p:nvPr/>
            </p:nvSpPr>
            <p:spPr bwMode="auto">
              <a:xfrm flipV="1">
                <a:off x="3139" y="2396"/>
                <a:ext cx="325"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1" name="Freeform 1667"/>
              <p:cNvSpPr>
                <a:spLocks/>
              </p:cNvSpPr>
              <p:nvPr/>
            </p:nvSpPr>
            <p:spPr bwMode="auto">
              <a:xfrm>
                <a:off x="3139" y="2522"/>
                <a:ext cx="571" cy="159"/>
              </a:xfrm>
              <a:custGeom>
                <a:avLst/>
                <a:gdLst/>
                <a:ahLst/>
                <a:cxnLst>
                  <a:cxn ang="0">
                    <a:pos x="0" y="0"/>
                  </a:cxn>
                  <a:cxn ang="0">
                    <a:pos x="246" y="159"/>
                  </a:cxn>
                  <a:cxn ang="0">
                    <a:pos x="571" y="33"/>
                  </a:cxn>
                  <a:cxn ang="0">
                    <a:pos x="0" y="0"/>
                  </a:cxn>
                </a:cxnLst>
                <a:rect l="0" t="0" r="r" b="b"/>
                <a:pathLst>
                  <a:path w="571" h="159">
                    <a:moveTo>
                      <a:pt x="0" y="0"/>
                    </a:moveTo>
                    <a:lnTo>
                      <a:pt x="246" y="159"/>
                    </a:lnTo>
                    <a:lnTo>
                      <a:pt x="571" y="33"/>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2" name="Line 1668"/>
              <p:cNvSpPr>
                <a:spLocks noChangeShapeType="1"/>
              </p:cNvSpPr>
              <p:nvPr/>
            </p:nvSpPr>
            <p:spPr bwMode="auto">
              <a:xfrm>
                <a:off x="3139" y="2522"/>
                <a:ext cx="246"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3" name="Line 1669"/>
              <p:cNvSpPr>
                <a:spLocks noChangeShapeType="1"/>
              </p:cNvSpPr>
              <p:nvPr/>
            </p:nvSpPr>
            <p:spPr bwMode="auto">
              <a:xfrm flipV="1">
                <a:off x="3385" y="2555"/>
                <a:ext cx="325"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4" name="Freeform 1670"/>
              <p:cNvSpPr>
                <a:spLocks/>
              </p:cNvSpPr>
              <p:nvPr/>
            </p:nvSpPr>
            <p:spPr bwMode="auto">
              <a:xfrm>
                <a:off x="3139" y="2396"/>
                <a:ext cx="571" cy="159"/>
              </a:xfrm>
              <a:custGeom>
                <a:avLst/>
                <a:gdLst/>
                <a:ahLst/>
                <a:cxnLst>
                  <a:cxn ang="0">
                    <a:pos x="0" y="126"/>
                  </a:cxn>
                  <a:cxn ang="0">
                    <a:pos x="325" y="0"/>
                  </a:cxn>
                  <a:cxn ang="0">
                    <a:pos x="571" y="159"/>
                  </a:cxn>
                  <a:cxn ang="0">
                    <a:pos x="0" y="126"/>
                  </a:cxn>
                </a:cxnLst>
                <a:rect l="0" t="0" r="r" b="b"/>
                <a:pathLst>
                  <a:path w="571" h="159">
                    <a:moveTo>
                      <a:pt x="0" y="126"/>
                    </a:moveTo>
                    <a:lnTo>
                      <a:pt x="325" y="0"/>
                    </a:lnTo>
                    <a:lnTo>
                      <a:pt x="571" y="159"/>
                    </a:lnTo>
                    <a:lnTo>
                      <a:pt x="0" y="126"/>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5" name="Line 1671"/>
              <p:cNvSpPr>
                <a:spLocks noChangeShapeType="1"/>
              </p:cNvSpPr>
              <p:nvPr/>
            </p:nvSpPr>
            <p:spPr bwMode="auto">
              <a:xfrm flipV="1">
                <a:off x="3139" y="2396"/>
                <a:ext cx="325"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6" name="Line 1672"/>
              <p:cNvSpPr>
                <a:spLocks noChangeShapeType="1"/>
              </p:cNvSpPr>
              <p:nvPr/>
            </p:nvSpPr>
            <p:spPr bwMode="auto">
              <a:xfrm>
                <a:off x="3464" y="2396"/>
                <a:ext cx="246"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7" name="Freeform 1673"/>
              <p:cNvSpPr>
                <a:spLocks/>
              </p:cNvSpPr>
              <p:nvPr/>
            </p:nvSpPr>
            <p:spPr bwMode="auto">
              <a:xfrm>
                <a:off x="2827" y="1991"/>
                <a:ext cx="325" cy="730"/>
              </a:xfrm>
              <a:custGeom>
                <a:avLst/>
                <a:gdLst/>
                <a:ahLst/>
                <a:cxnLst>
                  <a:cxn ang="0">
                    <a:pos x="0" y="730"/>
                  </a:cxn>
                  <a:cxn ang="0">
                    <a:pos x="0" y="126"/>
                  </a:cxn>
                  <a:cxn ang="0">
                    <a:pos x="325" y="0"/>
                  </a:cxn>
                  <a:cxn ang="0">
                    <a:pos x="0" y="730"/>
                  </a:cxn>
                </a:cxnLst>
                <a:rect l="0" t="0" r="r" b="b"/>
                <a:pathLst>
                  <a:path w="325" h="730">
                    <a:moveTo>
                      <a:pt x="0" y="730"/>
                    </a:moveTo>
                    <a:lnTo>
                      <a:pt x="0" y="126"/>
                    </a:lnTo>
                    <a:lnTo>
                      <a:pt x="325" y="0"/>
                    </a:lnTo>
                    <a:lnTo>
                      <a:pt x="0" y="73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8" name="Line 1674"/>
              <p:cNvSpPr>
                <a:spLocks noChangeShapeType="1"/>
              </p:cNvSpPr>
              <p:nvPr/>
            </p:nvSpPr>
            <p:spPr bwMode="auto">
              <a:xfrm flipV="1">
                <a:off x="2827" y="2117"/>
                <a:ext cx="1" cy="60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9" name="Line 1675"/>
              <p:cNvSpPr>
                <a:spLocks noChangeShapeType="1"/>
              </p:cNvSpPr>
              <p:nvPr/>
            </p:nvSpPr>
            <p:spPr bwMode="auto">
              <a:xfrm flipV="1">
                <a:off x="2827" y="1991"/>
                <a:ext cx="325"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0" name="Freeform 1676"/>
              <p:cNvSpPr>
                <a:spLocks/>
              </p:cNvSpPr>
              <p:nvPr/>
            </p:nvSpPr>
            <p:spPr bwMode="auto">
              <a:xfrm>
                <a:off x="2827" y="2117"/>
                <a:ext cx="571" cy="159"/>
              </a:xfrm>
              <a:custGeom>
                <a:avLst/>
                <a:gdLst/>
                <a:ahLst/>
                <a:cxnLst>
                  <a:cxn ang="0">
                    <a:pos x="0" y="0"/>
                  </a:cxn>
                  <a:cxn ang="0">
                    <a:pos x="252" y="159"/>
                  </a:cxn>
                  <a:cxn ang="0">
                    <a:pos x="571" y="40"/>
                  </a:cxn>
                  <a:cxn ang="0">
                    <a:pos x="0" y="0"/>
                  </a:cxn>
                </a:cxnLst>
                <a:rect l="0" t="0" r="r" b="b"/>
                <a:pathLst>
                  <a:path w="571" h="159">
                    <a:moveTo>
                      <a:pt x="0" y="0"/>
                    </a:moveTo>
                    <a:lnTo>
                      <a:pt x="252" y="159"/>
                    </a:lnTo>
                    <a:lnTo>
                      <a:pt x="571" y="40"/>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1" name="Line 1677"/>
              <p:cNvSpPr>
                <a:spLocks noChangeShapeType="1"/>
              </p:cNvSpPr>
              <p:nvPr/>
            </p:nvSpPr>
            <p:spPr bwMode="auto">
              <a:xfrm>
                <a:off x="2827" y="2117"/>
                <a:ext cx="252"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2" name="Line 1678"/>
              <p:cNvSpPr>
                <a:spLocks noChangeShapeType="1"/>
              </p:cNvSpPr>
              <p:nvPr/>
            </p:nvSpPr>
            <p:spPr bwMode="auto">
              <a:xfrm flipV="1">
                <a:off x="3079" y="2157"/>
                <a:ext cx="319" cy="11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3" name="Freeform 1679"/>
              <p:cNvSpPr>
                <a:spLocks/>
              </p:cNvSpPr>
              <p:nvPr/>
            </p:nvSpPr>
            <p:spPr bwMode="auto">
              <a:xfrm>
                <a:off x="2827" y="1991"/>
                <a:ext cx="571" cy="166"/>
              </a:xfrm>
              <a:custGeom>
                <a:avLst/>
                <a:gdLst/>
                <a:ahLst/>
                <a:cxnLst>
                  <a:cxn ang="0">
                    <a:pos x="0" y="126"/>
                  </a:cxn>
                  <a:cxn ang="0">
                    <a:pos x="325" y="0"/>
                  </a:cxn>
                  <a:cxn ang="0">
                    <a:pos x="571" y="166"/>
                  </a:cxn>
                  <a:cxn ang="0">
                    <a:pos x="0" y="126"/>
                  </a:cxn>
                </a:cxnLst>
                <a:rect l="0" t="0" r="r" b="b"/>
                <a:pathLst>
                  <a:path w="571" h="166">
                    <a:moveTo>
                      <a:pt x="0" y="126"/>
                    </a:moveTo>
                    <a:lnTo>
                      <a:pt x="325" y="0"/>
                    </a:lnTo>
                    <a:lnTo>
                      <a:pt x="571" y="166"/>
                    </a:lnTo>
                    <a:lnTo>
                      <a:pt x="0" y="126"/>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4" name="Line 1680"/>
              <p:cNvSpPr>
                <a:spLocks noChangeShapeType="1"/>
              </p:cNvSpPr>
              <p:nvPr/>
            </p:nvSpPr>
            <p:spPr bwMode="auto">
              <a:xfrm flipV="1">
                <a:off x="2827" y="1991"/>
                <a:ext cx="325"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5" name="Line 1681"/>
              <p:cNvSpPr>
                <a:spLocks noChangeShapeType="1"/>
              </p:cNvSpPr>
              <p:nvPr/>
            </p:nvSpPr>
            <p:spPr bwMode="auto">
              <a:xfrm>
                <a:off x="3152" y="1991"/>
                <a:ext cx="246"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6" name="Freeform 1682"/>
              <p:cNvSpPr>
                <a:spLocks/>
              </p:cNvSpPr>
              <p:nvPr/>
            </p:nvSpPr>
            <p:spPr bwMode="auto">
              <a:xfrm>
                <a:off x="3139" y="2681"/>
                <a:ext cx="246" cy="405"/>
              </a:xfrm>
              <a:custGeom>
                <a:avLst/>
                <a:gdLst/>
                <a:ahLst/>
                <a:cxnLst>
                  <a:cxn ang="0">
                    <a:pos x="0" y="239"/>
                  </a:cxn>
                  <a:cxn ang="0">
                    <a:pos x="246" y="405"/>
                  </a:cxn>
                  <a:cxn ang="0">
                    <a:pos x="246" y="0"/>
                  </a:cxn>
                  <a:cxn ang="0">
                    <a:pos x="0" y="239"/>
                  </a:cxn>
                </a:cxnLst>
                <a:rect l="0" t="0" r="r" b="b"/>
                <a:pathLst>
                  <a:path w="246" h="405">
                    <a:moveTo>
                      <a:pt x="0" y="239"/>
                    </a:moveTo>
                    <a:lnTo>
                      <a:pt x="246" y="405"/>
                    </a:lnTo>
                    <a:lnTo>
                      <a:pt x="246" y="0"/>
                    </a:lnTo>
                    <a:lnTo>
                      <a:pt x="0" y="239"/>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7" name="Line 1683"/>
              <p:cNvSpPr>
                <a:spLocks noChangeShapeType="1"/>
              </p:cNvSpPr>
              <p:nvPr/>
            </p:nvSpPr>
            <p:spPr bwMode="auto">
              <a:xfrm>
                <a:off x="3139" y="2920"/>
                <a:ext cx="246"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8" name="Line 1684"/>
              <p:cNvSpPr>
                <a:spLocks noChangeShapeType="1"/>
              </p:cNvSpPr>
              <p:nvPr/>
            </p:nvSpPr>
            <p:spPr bwMode="auto">
              <a:xfrm flipV="1">
                <a:off x="3385" y="2681"/>
                <a:ext cx="1" cy="40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9" name="Freeform 1685"/>
              <p:cNvSpPr>
                <a:spLocks/>
              </p:cNvSpPr>
              <p:nvPr/>
            </p:nvSpPr>
            <p:spPr bwMode="auto">
              <a:xfrm>
                <a:off x="3139" y="2522"/>
                <a:ext cx="246" cy="398"/>
              </a:xfrm>
              <a:custGeom>
                <a:avLst/>
                <a:gdLst/>
                <a:ahLst/>
                <a:cxnLst>
                  <a:cxn ang="0">
                    <a:pos x="0" y="398"/>
                  </a:cxn>
                  <a:cxn ang="0">
                    <a:pos x="0" y="0"/>
                  </a:cxn>
                  <a:cxn ang="0">
                    <a:pos x="246" y="159"/>
                  </a:cxn>
                  <a:cxn ang="0">
                    <a:pos x="0" y="398"/>
                  </a:cxn>
                </a:cxnLst>
                <a:rect l="0" t="0" r="r" b="b"/>
                <a:pathLst>
                  <a:path w="246" h="398">
                    <a:moveTo>
                      <a:pt x="0" y="398"/>
                    </a:moveTo>
                    <a:lnTo>
                      <a:pt x="0" y="0"/>
                    </a:lnTo>
                    <a:lnTo>
                      <a:pt x="246" y="159"/>
                    </a:lnTo>
                    <a:lnTo>
                      <a:pt x="0" y="398"/>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0" name="Line 1686"/>
              <p:cNvSpPr>
                <a:spLocks noChangeShapeType="1"/>
              </p:cNvSpPr>
              <p:nvPr/>
            </p:nvSpPr>
            <p:spPr bwMode="auto">
              <a:xfrm flipV="1">
                <a:off x="3139" y="2522"/>
                <a:ext cx="1" cy="39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1" name="Line 1687"/>
              <p:cNvSpPr>
                <a:spLocks noChangeShapeType="1"/>
              </p:cNvSpPr>
              <p:nvPr/>
            </p:nvSpPr>
            <p:spPr bwMode="auto">
              <a:xfrm>
                <a:off x="3139" y="2522"/>
                <a:ext cx="246"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2" name="Freeform 1688"/>
              <p:cNvSpPr>
                <a:spLocks/>
              </p:cNvSpPr>
              <p:nvPr/>
            </p:nvSpPr>
            <p:spPr bwMode="auto">
              <a:xfrm>
                <a:off x="2117" y="2150"/>
                <a:ext cx="325" cy="525"/>
              </a:xfrm>
              <a:custGeom>
                <a:avLst/>
                <a:gdLst/>
                <a:ahLst/>
                <a:cxnLst>
                  <a:cxn ang="0">
                    <a:pos x="0" y="525"/>
                  </a:cxn>
                  <a:cxn ang="0">
                    <a:pos x="325" y="398"/>
                  </a:cxn>
                  <a:cxn ang="0">
                    <a:pos x="325" y="0"/>
                  </a:cxn>
                  <a:cxn ang="0">
                    <a:pos x="0" y="525"/>
                  </a:cxn>
                </a:cxnLst>
                <a:rect l="0" t="0" r="r" b="b"/>
                <a:pathLst>
                  <a:path w="325" h="525">
                    <a:moveTo>
                      <a:pt x="0" y="525"/>
                    </a:moveTo>
                    <a:lnTo>
                      <a:pt x="325" y="398"/>
                    </a:lnTo>
                    <a:lnTo>
                      <a:pt x="325" y="0"/>
                    </a:lnTo>
                    <a:lnTo>
                      <a:pt x="0" y="525"/>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3" name="Line 1689"/>
              <p:cNvSpPr>
                <a:spLocks noChangeShapeType="1"/>
              </p:cNvSpPr>
              <p:nvPr/>
            </p:nvSpPr>
            <p:spPr bwMode="auto">
              <a:xfrm flipV="1">
                <a:off x="2117" y="2548"/>
                <a:ext cx="325" cy="1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4" name="Line 1690"/>
              <p:cNvSpPr>
                <a:spLocks noChangeShapeType="1"/>
              </p:cNvSpPr>
              <p:nvPr/>
            </p:nvSpPr>
            <p:spPr bwMode="auto">
              <a:xfrm flipV="1">
                <a:off x="2442" y="2150"/>
                <a:ext cx="1" cy="39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5" name="Freeform 1691"/>
              <p:cNvSpPr>
                <a:spLocks/>
              </p:cNvSpPr>
              <p:nvPr/>
            </p:nvSpPr>
            <p:spPr bwMode="auto">
              <a:xfrm>
                <a:off x="2117" y="2548"/>
                <a:ext cx="325" cy="286"/>
              </a:xfrm>
              <a:custGeom>
                <a:avLst/>
                <a:gdLst/>
                <a:ahLst/>
                <a:cxnLst>
                  <a:cxn ang="0">
                    <a:pos x="245" y="286"/>
                  </a:cxn>
                  <a:cxn ang="0">
                    <a:pos x="0" y="127"/>
                  </a:cxn>
                  <a:cxn ang="0">
                    <a:pos x="325" y="0"/>
                  </a:cxn>
                  <a:cxn ang="0">
                    <a:pos x="245" y="286"/>
                  </a:cxn>
                </a:cxnLst>
                <a:rect l="0" t="0" r="r" b="b"/>
                <a:pathLst>
                  <a:path w="325" h="286">
                    <a:moveTo>
                      <a:pt x="245" y="286"/>
                    </a:moveTo>
                    <a:lnTo>
                      <a:pt x="0" y="127"/>
                    </a:lnTo>
                    <a:lnTo>
                      <a:pt x="325" y="0"/>
                    </a:lnTo>
                    <a:lnTo>
                      <a:pt x="245" y="286"/>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6" name="Line 1692"/>
              <p:cNvSpPr>
                <a:spLocks noChangeShapeType="1"/>
              </p:cNvSpPr>
              <p:nvPr/>
            </p:nvSpPr>
            <p:spPr bwMode="auto">
              <a:xfrm flipH="1" flipV="1">
                <a:off x="2117" y="2675"/>
                <a:ext cx="245"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7" name="Line 1693"/>
              <p:cNvSpPr>
                <a:spLocks noChangeShapeType="1"/>
              </p:cNvSpPr>
              <p:nvPr/>
            </p:nvSpPr>
            <p:spPr bwMode="auto">
              <a:xfrm flipV="1">
                <a:off x="2117" y="2548"/>
                <a:ext cx="325" cy="1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8" name="Freeform 1694"/>
              <p:cNvSpPr>
                <a:spLocks/>
              </p:cNvSpPr>
              <p:nvPr/>
            </p:nvSpPr>
            <p:spPr bwMode="auto">
              <a:xfrm>
                <a:off x="2362" y="2548"/>
                <a:ext cx="326" cy="286"/>
              </a:xfrm>
              <a:custGeom>
                <a:avLst/>
                <a:gdLst/>
                <a:ahLst/>
                <a:cxnLst>
                  <a:cxn ang="0">
                    <a:pos x="0" y="286"/>
                  </a:cxn>
                  <a:cxn ang="0">
                    <a:pos x="326" y="166"/>
                  </a:cxn>
                  <a:cxn ang="0">
                    <a:pos x="80" y="0"/>
                  </a:cxn>
                  <a:cxn ang="0">
                    <a:pos x="0" y="286"/>
                  </a:cxn>
                </a:cxnLst>
                <a:rect l="0" t="0" r="r" b="b"/>
                <a:pathLst>
                  <a:path w="326" h="286">
                    <a:moveTo>
                      <a:pt x="0" y="286"/>
                    </a:moveTo>
                    <a:lnTo>
                      <a:pt x="326" y="166"/>
                    </a:lnTo>
                    <a:lnTo>
                      <a:pt x="80" y="0"/>
                    </a:lnTo>
                    <a:lnTo>
                      <a:pt x="0" y="286"/>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9" name="Line 1695"/>
              <p:cNvSpPr>
                <a:spLocks noChangeShapeType="1"/>
              </p:cNvSpPr>
              <p:nvPr/>
            </p:nvSpPr>
            <p:spPr bwMode="auto">
              <a:xfrm flipV="1">
                <a:off x="2362" y="2714"/>
                <a:ext cx="326" cy="12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0" name="Line 1696"/>
              <p:cNvSpPr>
                <a:spLocks noChangeShapeType="1"/>
              </p:cNvSpPr>
              <p:nvPr/>
            </p:nvSpPr>
            <p:spPr bwMode="auto">
              <a:xfrm flipH="1" flipV="1">
                <a:off x="2442" y="2548"/>
                <a:ext cx="246"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1" name="Freeform 1697"/>
              <p:cNvSpPr>
                <a:spLocks/>
              </p:cNvSpPr>
              <p:nvPr/>
            </p:nvSpPr>
            <p:spPr bwMode="auto">
              <a:xfrm>
                <a:off x="2522" y="1871"/>
                <a:ext cx="245" cy="810"/>
              </a:xfrm>
              <a:custGeom>
                <a:avLst/>
                <a:gdLst/>
                <a:ahLst/>
                <a:cxnLst>
                  <a:cxn ang="0">
                    <a:pos x="0" y="651"/>
                  </a:cxn>
                  <a:cxn ang="0">
                    <a:pos x="245" y="810"/>
                  </a:cxn>
                  <a:cxn ang="0">
                    <a:pos x="245" y="0"/>
                  </a:cxn>
                  <a:cxn ang="0">
                    <a:pos x="0" y="651"/>
                  </a:cxn>
                </a:cxnLst>
                <a:rect l="0" t="0" r="r" b="b"/>
                <a:pathLst>
                  <a:path w="245" h="810">
                    <a:moveTo>
                      <a:pt x="0" y="651"/>
                    </a:moveTo>
                    <a:lnTo>
                      <a:pt x="245" y="810"/>
                    </a:lnTo>
                    <a:lnTo>
                      <a:pt x="245" y="0"/>
                    </a:lnTo>
                    <a:lnTo>
                      <a:pt x="0" y="651"/>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2" name="Line 1698"/>
              <p:cNvSpPr>
                <a:spLocks noChangeShapeType="1"/>
              </p:cNvSpPr>
              <p:nvPr/>
            </p:nvSpPr>
            <p:spPr bwMode="auto">
              <a:xfrm>
                <a:off x="2522" y="2522"/>
                <a:ext cx="245"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3" name="Line 1699"/>
              <p:cNvSpPr>
                <a:spLocks noChangeShapeType="1"/>
              </p:cNvSpPr>
              <p:nvPr/>
            </p:nvSpPr>
            <p:spPr bwMode="auto">
              <a:xfrm flipV="1">
                <a:off x="2767" y="1871"/>
                <a:ext cx="1" cy="81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4" name="Freeform 1700"/>
              <p:cNvSpPr>
                <a:spLocks/>
              </p:cNvSpPr>
              <p:nvPr/>
            </p:nvSpPr>
            <p:spPr bwMode="auto">
              <a:xfrm>
                <a:off x="2522" y="1592"/>
                <a:ext cx="318" cy="930"/>
              </a:xfrm>
              <a:custGeom>
                <a:avLst/>
                <a:gdLst/>
                <a:ahLst/>
                <a:cxnLst>
                  <a:cxn ang="0">
                    <a:pos x="0" y="930"/>
                  </a:cxn>
                  <a:cxn ang="0">
                    <a:pos x="0" y="120"/>
                  </a:cxn>
                  <a:cxn ang="0">
                    <a:pos x="318" y="0"/>
                  </a:cxn>
                  <a:cxn ang="0">
                    <a:pos x="0" y="930"/>
                  </a:cxn>
                </a:cxnLst>
                <a:rect l="0" t="0" r="r" b="b"/>
                <a:pathLst>
                  <a:path w="318" h="930">
                    <a:moveTo>
                      <a:pt x="0" y="930"/>
                    </a:moveTo>
                    <a:lnTo>
                      <a:pt x="0" y="120"/>
                    </a:lnTo>
                    <a:lnTo>
                      <a:pt x="318" y="0"/>
                    </a:lnTo>
                    <a:lnTo>
                      <a:pt x="0" y="93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5" name="Line 1701"/>
              <p:cNvSpPr>
                <a:spLocks noChangeShapeType="1"/>
              </p:cNvSpPr>
              <p:nvPr/>
            </p:nvSpPr>
            <p:spPr bwMode="auto">
              <a:xfrm flipV="1">
                <a:off x="2522" y="1712"/>
                <a:ext cx="1" cy="81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6" name="Line 1702"/>
              <p:cNvSpPr>
                <a:spLocks noChangeShapeType="1"/>
              </p:cNvSpPr>
              <p:nvPr/>
            </p:nvSpPr>
            <p:spPr bwMode="auto">
              <a:xfrm flipV="1">
                <a:off x="2522" y="1592"/>
                <a:ext cx="318" cy="12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7" name="Freeform 1703"/>
              <p:cNvSpPr>
                <a:spLocks/>
              </p:cNvSpPr>
              <p:nvPr/>
            </p:nvSpPr>
            <p:spPr bwMode="auto">
              <a:xfrm>
                <a:off x="2522" y="1712"/>
                <a:ext cx="245" cy="810"/>
              </a:xfrm>
              <a:custGeom>
                <a:avLst/>
                <a:gdLst/>
                <a:ahLst/>
                <a:cxnLst>
                  <a:cxn ang="0">
                    <a:pos x="0" y="810"/>
                  </a:cxn>
                  <a:cxn ang="0">
                    <a:pos x="0" y="0"/>
                  </a:cxn>
                  <a:cxn ang="0">
                    <a:pos x="245" y="159"/>
                  </a:cxn>
                  <a:cxn ang="0">
                    <a:pos x="0" y="810"/>
                  </a:cxn>
                </a:cxnLst>
                <a:rect l="0" t="0" r="r" b="b"/>
                <a:pathLst>
                  <a:path w="245" h="810">
                    <a:moveTo>
                      <a:pt x="0" y="810"/>
                    </a:moveTo>
                    <a:lnTo>
                      <a:pt x="0" y="0"/>
                    </a:lnTo>
                    <a:lnTo>
                      <a:pt x="245" y="159"/>
                    </a:lnTo>
                    <a:lnTo>
                      <a:pt x="0" y="81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8" name="Line 1704"/>
              <p:cNvSpPr>
                <a:spLocks noChangeShapeType="1"/>
              </p:cNvSpPr>
              <p:nvPr/>
            </p:nvSpPr>
            <p:spPr bwMode="auto">
              <a:xfrm flipV="1">
                <a:off x="2522" y="1712"/>
                <a:ext cx="1" cy="81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9" name="Line 1705"/>
              <p:cNvSpPr>
                <a:spLocks noChangeShapeType="1"/>
              </p:cNvSpPr>
              <p:nvPr/>
            </p:nvSpPr>
            <p:spPr bwMode="auto">
              <a:xfrm>
                <a:off x="2522" y="1712"/>
                <a:ext cx="245"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0" name="Freeform 1706"/>
              <p:cNvSpPr>
                <a:spLocks/>
              </p:cNvSpPr>
              <p:nvPr/>
            </p:nvSpPr>
            <p:spPr bwMode="auto">
              <a:xfrm>
                <a:off x="2442" y="2150"/>
                <a:ext cx="246" cy="564"/>
              </a:xfrm>
              <a:custGeom>
                <a:avLst/>
                <a:gdLst/>
                <a:ahLst/>
                <a:cxnLst>
                  <a:cxn ang="0">
                    <a:pos x="0" y="0"/>
                  </a:cxn>
                  <a:cxn ang="0">
                    <a:pos x="0" y="398"/>
                  </a:cxn>
                  <a:cxn ang="0">
                    <a:pos x="246" y="564"/>
                  </a:cxn>
                  <a:cxn ang="0">
                    <a:pos x="0" y="0"/>
                  </a:cxn>
                </a:cxnLst>
                <a:rect l="0" t="0" r="r" b="b"/>
                <a:pathLst>
                  <a:path w="246" h="564">
                    <a:moveTo>
                      <a:pt x="0" y="0"/>
                    </a:moveTo>
                    <a:lnTo>
                      <a:pt x="0" y="398"/>
                    </a:lnTo>
                    <a:lnTo>
                      <a:pt x="246" y="564"/>
                    </a:lnTo>
                    <a:lnTo>
                      <a:pt x="0" y="0"/>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1" name="Line 1707"/>
              <p:cNvSpPr>
                <a:spLocks noChangeShapeType="1"/>
              </p:cNvSpPr>
              <p:nvPr/>
            </p:nvSpPr>
            <p:spPr bwMode="auto">
              <a:xfrm>
                <a:off x="2442" y="2150"/>
                <a:ext cx="1" cy="39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2" name="Line 1708"/>
              <p:cNvSpPr>
                <a:spLocks noChangeShapeType="1"/>
              </p:cNvSpPr>
              <p:nvPr/>
            </p:nvSpPr>
            <p:spPr bwMode="auto">
              <a:xfrm>
                <a:off x="2442" y="2548"/>
                <a:ext cx="246"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3" name="Freeform 1709"/>
              <p:cNvSpPr>
                <a:spLocks/>
              </p:cNvSpPr>
              <p:nvPr/>
            </p:nvSpPr>
            <p:spPr bwMode="auto">
              <a:xfrm>
                <a:off x="2362" y="2435"/>
                <a:ext cx="326" cy="399"/>
              </a:xfrm>
              <a:custGeom>
                <a:avLst/>
                <a:gdLst/>
                <a:ahLst/>
                <a:cxnLst>
                  <a:cxn ang="0">
                    <a:pos x="0" y="0"/>
                  </a:cxn>
                  <a:cxn ang="0">
                    <a:pos x="0" y="399"/>
                  </a:cxn>
                  <a:cxn ang="0">
                    <a:pos x="326" y="279"/>
                  </a:cxn>
                  <a:cxn ang="0">
                    <a:pos x="0" y="0"/>
                  </a:cxn>
                </a:cxnLst>
                <a:rect l="0" t="0" r="r" b="b"/>
                <a:pathLst>
                  <a:path w="326" h="399">
                    <a:moveTo>
                      <a:pt x="0" y="0"/>
                    </a:moveTo>
                    <a:lnTo>
                      <a:pt x="0" y="399"/>
                    </a:lnTo>
                    <a:lnTo>
                      <a:pt x="326" y="279"/>
                    </a:lnTo>
                    <a:lnTo>
                      <a:pt x="0" y="0"/>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4" name="Line 1710"/>
              <p:cNvSpPr>
                <a:spLocks noChangeShapeType="1"/>
              </p:cNvSpPr>
              <p:nvPr/>
            </p:nvSpPr>
            <p:spPr bwMode="auto">
              <a:xfrm>
                <a:off x="2362" y="2435"/>
                <a:ext cx="1" cy="39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5" name="Line 1711"/>
              <p:cNvSpPr>
                <a:spLocks noChangeShapeType="1"/>
              </p:cNvSpPr>
              <p:nvPr/>
            </p:nvSpPr>
            <p:spPr bwMode="auto">
              <a:xfrm flipV="1">
                <a:off x="2362" y="2714"/>
                <a:ext cx="326" cy="12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6" name="Freeform 1712"/>
              <p:cNvSpPr>
                <a:spLocks/>
              </p:cNvSpPr>
              <p:nvPr/>
            </p:nvSpPr>
            <p:spPr bwMode="auto">
              <a:xfrm>
                <a:off x="2442" y="2150"/>
                <a:ext cx="246" cy="564"/>
              </a:xfrm>
              <a:custGeom>
                <a:avLst/>
                <a:gdLst/>
                <a:ahLst/>
                <a:cxnLst>
                  <a:cxn ang="0">
                    <a:pos x="0" y="0"/>
                  </a:cxn>
                  <a:cxn ang="0">
                    <a:pos x="246" y="159"/>
                  </a:cxn>
                  <a:cxn ang="0">
                    <a:pos x="246" y="564"/>
                  </a:cxn>
                  <a:cxn ang="0">
                    <a:pos x="0" y="0"/>
                  </a:cxn>
                </a:cxnLst>
                <a:rect l="0" t="0" r="r" b="b"/>
                <a:pathLst>
                  <a:path w="246" h="564">
                    <a:moveTo>
                      <a:pt x="0" y="0"/>
                    </a:moveTo>
                    <a:lnTo>
                      <a:pt x="246" y="159"/>
                    </a:lnTo>
                    <a:lnTo>
                      <a:pt x="246" y="564"/>
                    </a:lnTo>
                    <a:lnTo>
                      <a:pt x="0" y="0"/>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7" name="Line 1713"/>
              <p:cNvSpPr>
                <a:spLocks noChangeShapeType="1"/>
              </p:cNvSpPr>
              <p:nvPr/>
            </p:nvSpPr>
            <p:spPr bwMode="auto">
              <a:xfrm>
                <a:off x="2442" y="2150"/>
                <a:ext cx="246"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8" name="Line 1714"/>
              <p:cNvSpPr>
                <a:spLocks noChangeShapeType="1"/>
              </p:cNvSpPr>
              <p:nvPr/>
            </p:nvSpPr>
            <p:spPr bwMode="auto">
              <a:xfrm>
                <a:off x="2688" y="2309"/>
                <a:ext cx="1" cy="40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9" name="Freeform 1715"/>
              <p:cNvSpPr>
                <a:spLocks/>
              </p:cNvSpPr>
              <p:nvPr/>
            </p:nvSpPr>
            <p:spPr bwMode="auto">
              <a:xfrm>
                <a:off x="2362" y="2309"/>
                <a:ext cx="326" cy="405"/>
              </a:xfrm>
              <a:custGeom>
                <a:avLst/>
                <a:gdLst/>
                <a:ahLst/>
                <a:cxnLst>
                  <a:cxn ang="0">
                    <a:pos x="0" y="126"/>
                  </a:cxn>
                  <a:cxn ang="0">
                    <a:pos x="326" y="0"/>
                  </a:cxn>
                  <a:cxn ang="0">
                    <a:pos x="326" y="405"/>
                  </a:cxn>
                  <a:cxn ang="0">
                    <a:pos x="0" y="126"/>
                  </a:cxn>
                </a:cxnLst>
                <a:rect l="0" t="0" r="r" b="b"/>
                <a:pathLst>
                  <a:path w="326" h="405">
                    <a:moveTo>
                      <a:pt x="0" y="126"/>
                    </a:moveTo>
                    <a:lnTo>
                      <a:pt x="326" y="0"/>
                    </a:lnTo>
                    <a:lnTo>
                      <a:pt x="326" y="405"/>
                    </a:lnTo>
                    <a:lnTo>
                      <a:pt x="0" y="126"/>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0" name="Line 1716"/>
              <p:cNvSpPr>
                <a:spLocks noChangeShapeType="1"/>
              </p:cNvSpPr>
              <p:nvPr/>
            </p:nvSpPr>
            <p:spPr bwMode="auto">
              <a:xfrm flipV="1">
                <a:off x="2362" y="2309"/>
                <a:ext cx="326"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1" name="Line 1717"/>
              <p:cNvSpPr>
                <a:spLocks noChangeShapeType="1"/>
              </p:cNvSpPr>
              <p:nvPr/>
            </p:nvSpPr>
            <p:spPr bwMode="auto">
              <a:xfrm>
                <a:off x="2688" y="2309"/>
                <a:ext cx="1" cy="40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2" name="Freeform 1718"/>
              <p:cNvSpPr>
                <a:spLocks/>
              </p:cNvSpPr>
              <p:nvPr/>
            </p:nvSpPr>
            <p:spPr bwMode="auto">
              <a:xfrm>
                <a:off x="2117" y="2150"/>
                <a:ext cx="325" cy="525"/>
              </a:xfrm>
              <a:custGeom>
                <a:avLst/>
                <a:gdLst/>
                <a:ahLst/>
                <a:cxnLst>
                  <a:cxn ang="0">
                    <a:pos x="0" y="525"/>
                  </a:cxn>
                  <a:cxn ang="0">
                    <a:pos x="0" y="119"/>
                  </a:cxn>
                  <a:cxn ang="0">
                    <a:pos x="325" y="0"/>
                  </a:cxn>
                  <a:cxn ang="0">
                    <a:pos x="0" y="525"/>
                  </a:cxn>
                </a:cxnLst>
                <a:rect l="0" t="0" r="r" b="b"/>
                <a:pathLst>
                  <a:path w="325" h="525">
                    <a:moveTo>
                      <a:pt x="0" y="525"/>
                    </a:moveTo>
                    <a:lnTo>
                      <a:pt x="0" y="119"/>
                    </a:lnTo>
                    <a:lnTo>
                      <a:pt x="325" y="0"/>
                    </a:lnTo>
                    <a:lnTo>
                      <a:pt x="0" y="525"/>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3" name="Line 1719"/>
              <p:cNvSpPr>
                <a:spLocks noChangeShapeType="1"/>
              </p:cNvSpPr>
              <p:nvPr/>
            </p:nvSpPr>
            <p:spPr bwMode="auto">
              <a:xfrm flipV="1">
                <a:off x="2117" y="2269"/>
                <a:ext cx="1" cy="40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4" name="Line 1720"/>
              <p:cNvSpPr>
                <a:spLocks noChangeShapeType="1"/>
              </p:cNvSpPr>
              <p:nvPr/>
            </p:nvSpPr>
            <p:spPr bwMode="auto">
              <a:xfrm flipV="1">
                <a:off x="2117" y="2150"/>
                <a:ext cx="325" cy="11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5" name="Freeform 1721"/>
              <p:cNvSpPr>
                <a:spLocks/>
              </p:cNvSpPr>
              <p:nvPr/>
            </p:nvSpPr>
            <p:spPr bwMode="auto">
              <a:xfrm>
                <a:off x="2117" y="2269"/>
                <a:ext cx="571" cy="166"/>
              </a:xfrm>
              <a:custGeom>
                <a:avLst/>
                <a:gdLst/>
                <a:ahLst/>
                <a:cxnLst>
                  <a:cxn ang="0">
                    <a:pos x="0" y="0"/>
                  </a:cxn>
                  <a:cxn ang="0">
                    <a:pos x="245" y="166"/>
                  </a:cxn>
                  <a:cxn ang="0">
                    <a:pos x="571" y="40"/>
                  </a:cxn>
                  <a:cxn ang="0">
                    <a:pos x="0" y="0"/>
                  </a:cxn>
                </a:cxnLst>
                <a:rect l="0" t="0" r="r" b="b"/>
                <a:pathLst>
                  <a:path w="571" h="166">
                    <a:moveTo>
                      <a:pt x="0" y="0"/>
                    </a:moveTo>
                    <a:lnTo>
                      <a:pt x="245" y="166"/>
                    </a:lnTo>
                    <a:lnTo>
                      <a:pt x="571" y="40"/>
                    </a:lnTo>
                    <a:lnTo>
                      <a:pt x="0" y="0"/>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6" name="Line 1722"/>
              <p:cNvSpPr>
                <a:spLocks noChangeShapeType="1"/>
              </p:cNvSpPr>
              <p:nvPr/>
            </p:nvSpPr>
            <p:spPr bwMode="auto">
              <a:xfrm>
                <a:off x="2117" y="2269"/>
                <a:ext cx="245"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7" name="Line 1723"/>
              <p:cNvSpPr>
                <a:spLocks noChangeShapeType="1"/>
              </p:cNvSpPr>
              <p:nvPr/>
            </p:nvSpPr>
            <p:spPr bwMode="auto">
              <a:xfrm flipV="1">
                <a:off x="2362" y="2309"/>
                <a:ext cx="326"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8" name="Freeform 1724"/>
              <p:cNvSpPr>
                <a:spLocks/>
              </p:cNvSpPr>
              <p:nvPr/>
            </p:nvSpPr>
            <p:spPr bwMode="auto">
              <a:xfrm>
                <a:off x="2117" y="2150"/>
                <a:ext cx="571" cy="159"/>
              </a:xfrm>
              <a:custGeom>
                <a:avLst/>
                <a:gdLst/>
                <a:ahLst/>
                <a:cxnLst>
                  <a:cxn ang="0">
                    <a:pos x="0" y="119"/>
                  </a:cxn>
                  <a:cxn ang="0">
                    <a:pos x="325" y="0"/>
                  </a:cxn>
                  <a:cxn ang="0">
                    <a:pos x="571" y="159"/>
                  </a:cxn>
                  <a:cxn ang="0">
                    <a:pos x="0" y="119"/>
                  </a:cxn>
                </a:cxnLst>
                <a:rect l="0" t="0" r="r" b="b"/>
                <a:pathLst>
                  <a:path w="571" h="159">
                    <a:moveTo>
                      <a:pt x="0" y="119"/>
                    </a:moveTo>
                    <a:lnTo>
                      <a:pt x="325" y="0"/>
                    </a:lnTo>
                    <a:lnTo>
                      <a:pt x="571" y="159"/>
                    </a:lnTo>
                    <a:lnTo>
                      <a:pt x="0" y="119"/>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9" name="Line 1725"/>
              <p:cNvSpPr>
                <a:spLocks noChangeShapeType="1"/>
              </p:cNvSpPr>
              <p:nvPr/>
            </p:nvSpPr>
            <p:spPr bwMode="auto">
              <a:xfrm flipV="1">
                <a:off x="2117" y="2150"/>
                <a:ext cx="325" cy="11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0" name="Line 1726"/>
              <p:cNvSpPr>
                <a:spLocks noChangeShapeType="1"/>
              </p:cNvSpPr>
              <p:nvPr/>
            </p:nvSpPr>
            <p:spPr bwMode="auto">
              <a:xfrm>
                <a:off x="2442" y="2150"/>
                <a:ext cx="246"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1" name="Freeform 1727"/>
              <p:cNvSpPr>
                <a:spLocks/>
              </p:cNvSpPr>
              <p:nvPr/>
            </p:nvSpPr>
            <p:spPr bwMode="auto">
              <a:xfrm>
                <a:off x="2429" y="2150"/>
                <a:ext cx="318" cy="724"/>
              </a:xfrm>
              <a:custGeom>
                <a:avLst/>
                <a:gdLst/>
                <a:ahLst/>
                <a:cxnLst>
                  <a:cxn ang="0">
                    <a:pos x="0" y="724"/>
                  </a:cxn>
                  <a:cxn ang="0">
                    <a:pos x="318" y="604"/>
                  </a:cxn>
                  <a:cxn ang="0">
                    <a:pos x="318" y="0"/>
                  </a:cxn>
                  <a:cxn ang="0">
                    <a:pos x="0" y="724"/>
                  </a:cxn>
                </a:cxnLst>
                <a:rect l="0" t="0" r="r" b="b"/>
                <a:pathLst>
                  <a:path w="318" h="724">
                    <a:moveTo>
                      <a:pt x="0" y="724"/>
                    </a:moveTo>
                    <a:lnTo>
                      <a:pt x="318" y="604"/>
                    </a:lnTo>
                    <a:lnTo>
                      <a:pt x="318" y="0"/>
                    </a:lnTo>
                    <a:lnTo>
                      <a:pt x="0" y="724"/>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2" name="Line 1728"/>
              <p:cNvSpPr>
                <a:spLocks noChangeShapeType="1"/>
              </p:cNvSpPr>
              <p:nvPr/>
            </p:nvSpPr>
            <p:spPr bwMode="auto">
              <a:xfrm flipV="1">
                <a:off x="2429" y="2754"/>
                <a:ext cx="318" cy="12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3" name="Line 1729"/>
              <p:cNvSpPr>
                <a:spLocks noChangeShapeType="1"/>
              </p:cNvSpPr>
              <p:nvPr/>
            </p:nvSpPr>
            <p:spPr bwMode="auto">
              <a:xfrm flipV="1">
                <a:off x="2747" y="2150"/>
                <a:ext cx="1" cy="60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4" name="Freeform 1730"/>
              <p:cNvSpPr>
                <a:spLocks/>
              </p:cNvSpPr>
              <p:nvPr/>
            </p:nvSpPr>
            <p:spPr bwMode="auto">
              <a:xfrm>
                <a:off x="2827" y="2117"/>
                <a:ext cx="252" cy="604"/>
              </a:xfrm>
              <a:custGeom>
                <a:avLst/>
                <a:gdLst/>
                <a:ahLst/>
                <a:cxnLst>
                  <a:cxn ang="0">
                    <a:pos x="0" y="604"/>
                  </a:cxn>
                  <a:cxn ang="0">
                    <a:pos x="0" y="0"/>
                  </a:cxn>
                  <a:cxn ang="0">
                    <a:pos x="252" y="159"/>
                  </a:cxn>
                  <a:cxn ang="0">
                    <a:pos x="0" y="604"/>
                  </a:cxn>
                </a:cxnLst>
                <a:rect l="0" t="0" r="r" b="b"/>
                <a:pathLst>
                  <a:path w="252" h="604">
                    <a:moveTo>
                      <a:pt x="0" y="604"/>
                    </a:moveTo>
                    <a:lnTo>
                      <a:pt x="0" y="0"/>
                    </a:lnTo>
                    <a:lnTo>
                      <a:pt x="252" y="159"/>
                    </a:lnTo>
                    <a:lnTo>
                      <a:pt x="0" y="604"/>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5" name="Line 1731"/>
              <p:cNvSpPr>
                <a:spLocks noChangeShapeType="1"/>
              </p:cNvSpPr>
              <p:nvPr/>
            </p:nvSpPr>
            <p:spPr bwMode="auto">
              <a:xfrm flipV="1">
                <a:off x="2827" y="2117"/>
                <a:ext cx="1" cy="60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6" name="Line 1732"/>
              <p:cNvSpPr>
                <a:spLocks noChangeShapeType="1"/>
              </p:cNvSpPr>
              <p:nvPr/>
            </p:nvSpPr>
            <p:spPr bwMode="auto">
              <a:xfrm>
                <a:off x="2827" y="2117"/>
                <a:ext cx="252"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7" name="Freeform 1733"/>
              <p:cNvSpPr>
                <a:spLocks/>
              </p:cNvSpPr>
              <p:nvPr/>
            </p:nvSpPr>
            <p:spPr bwMode="auto">
              <a:xfrm>
                <a:off x="2827" y="2276"/>
                <a:ext cx="252" cy="604"/>
              </a:xfrm>
              <a:custGeom>
                <a:avLst/>
                <a:gdLst/>
                <a:ahLst/>
                <a:cxnLst>
                  <a:cxn ang="0">
                    <a:pos x="0" y="445"/>
                  </a:cxn>
                  <a:cxn ang="0">
                    <a:pos x="252" y="604"/>
                  </a:cxn>
                  <a:cxn ang="0">
                    <a:pos x="252" y="0"/>
                  </a:cxn>
                  <a:cxn ang="0">
                    <a:pos x="0" y="445"/>
                  </a:cxn>
                </a:cxnLst>
                <a:rect l="0" t="0" r="r" b="b"/>
                <a:pathLst>
                  <a:path w="252" h="604">
                    <a:moveTo>
                      <a:pt x="0" y="445"/>
                    </a:moveTo>
                    <a:lnTo>
                      <a:pt x="252" y="604"/>
                    </a:lnTo>
                    <a:lnTo>
                      <a:pt x="252" y="0"/>
                    </a:lnTo>
                    <a:lnTo>
                      <a:pt x="0" y="445"/>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8" name="Line 1734"/>
              <p:cNvSpPr>
                <a:spLocks noChangeShapeType="1"/>
              </p:cNvSpPr>
              <p:nvPr/>
            </p:nvSpPr>
            <p:spPr bwMode="auto">
              <a:xfrm>
                <a:off x="2827" y="2721"/>
                <a:ext cx="252"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9" name="Line 1735"/>
              <p:cNvSpPr>
                <a:spLocks noChangeShapeType="1"/>
              </p:cNvSpPr>
              <p:nvPr/>
            </p:nvSpPr>
            <p:spPr bwMode="auto">
              <a:xfrm flipV="1">
                <a:off x="3079" y="2276"/>
                <a:ext cx="1" cy="60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0" name="Freeform 1736"/>
              <p:cNvSpPr>
                <a:spLocks/>
              </p:cNvSpPr>
              <p:nvPr/>
            </p:nvSpPr>
            <p:spPr bwMode="auto">
              <a:xfrm>
                <a:off x="2747" y="2150"/>
                <a:ext cx="253" cy="764"/>
              </a:xfrm>
              <a:custGeom>
                <a:avLst/>
                <a:gdLst/>
                <a:ahLst/>
                <a:cxnLst>
                  <a:cxn ang="0">
                    <a:pos x="0" y="0"/>
                  </a:cxn>
                  <a:cxn ang="0">
                    <a:pos x="0" y="604"/>
                  </a:cxn>
                  <a:cxn ang="0">
                    <a:pos x="253" y="764"/>
                  </a:cxn>
                  <a:cxn ang="0">
                    <a:pos x="0" y="0"/>
                  </a:cxn>
                </a:cxnLst>
                <a:rect l="0" t="0" r="r" b="b"/>
                <a:pathLst>
                  <a:path w="253" h="764">
                    <a:moveTo>
                      <a:pt x="0" y="0"/>
                    </a:moveTo>
                    <a:lnTo>
                      <a:pt x="0" y="604"/>
                    </a:lnTo>
                    <a:lnTo>
                      <a:pt x="253" y="764"/>
                    </a:lnTo>
                    <a:lnTo>
                      <a:pt x="0" y="0"/>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1" name="Line 1737"/>
              <p:cNvSpPr>
                <a:spLocks noChangeShapeType="1"/>
              </p:cNvSpPr>
              <p:nvPr/>
            </p:nvSpPr>
            <p:spPr bwMode="auto">
              <a:xfrm>
                <a:off x="2747" y="2150"/>
                <a:ext cx="1" cy="60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2" name="Line 1738"/>
              <p:cNvSpPr>
                <a:spLocks noChangeShapeType="1"/>
              </p:cNvSpPr>
              <p:nvPr/>
            </p:nvSpPr>
            <p:spPr bwMode="auto">
              <a:xfrm>
                <a:off x="2747" y="2754"/>
                <a:ext cx="253" cy="1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3" name="Freeform 1739"/>
              <p:cNvSpPr>
                <a:spLocks/>
              </p:cNvSpPr>
              <p:nvPr/>
            </p:nvSpPr>
            <p:spPr bwMode="auto">
              <a:xfrm>
                <a:off x="2747" y="2150"/>
                <a:ext cx="253" cy="764"/>
              </a:xfrm>
              <a:custGeom>
                <a:avLst/>
                <a:gdLst/>
                <a:ahLst/>
                <a:cxnLst>
                  <a:cxn ang="0">
                    <a:pos x="0" y="0"/>
                  </a:cxn>
                  <a:cxn ang="0">
                    <a:pos x="253" y="159"/>
                  </a:cxn>
                  <a:cxn ang="0">
                    <a:pos x="253" y="764"/>
                  </a:cxn>
                  <a:cxn ang="0">
                    <a:pos x="0" y="0"/>
                  </a:cxn>
                </a:cxnLst>
                <a:rect l="0" t="0" r="r" b="b"/>
                <a:pathLst>
                  <a:path w="253" h="764">
                    <a:moveTo>
                      <a:pt x="0" y="0"/>
                    </a:moveTo>
                    <a:lnTo>
                      <a:pt x="253" y="159"/>
                    </a:lnTo>
                    <a:lnTo>
                      <a:pt x="253" y="764"/>
                    </a:lnTo>
                    <a:lnTo>
                      <a:pt x="0" y="0"/>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4" name="Line 1740"/>
              <p:cNvSpPr>
                <a:spLocks noChangeShapeType="1"/>
              </p:cNvSpPr>
              <p:nvPr/>
            </p:nvSpPr>
            <p:spPr bwMode="auto">
              <a:xfrm>
                <a:off x="2747" y="2150"/>
                <a:ext cx="253"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5" name="Line 1741"/>
              <p:cNvSpPr>
                <a:spLocks noChangeShapeType="1"/>
              </p:cNvSpPr>
              <p:nvPr/>
            </p:nvSpPr>
            <p:spPr bwMode="auto">
              <a:xfrm>
                <a:off x="3000" y="2309"/>
                <a:ext cx="1" cy="60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6" name="Freeform 1742"/>
              <p:cNvSpPr>
                <a:spLocks/>
              </p:cNvSpPr>
              <p:nvPr/>
            </p:nvSpPr>
            <p:spPr bwMode="auto">
              <a:xfrm>
                <a:off x="2429" y="2150"/>
                <a:ext cx="318" cy="724"/>
              </a:xfrm>
              <a:custGeom>
                <a:avLst/>
                <a:gdLst/>
                <a:ahLst/>
                <a:cxnLst>
                  <a:cxn ang="0">
                    <a:pos x="0" y="724"/>
                  </a:cxn>
                  <a:cxn ang="0">
                    <a:pos x="0" y="119"/>
                  </a:cxn>
                  <a:cxn ang="0">
                    <a:pos x="318" y="0"/>
                  </a:cxn>
                  <a:cxn ang="0">
                    <a:pos x="0" y="724"/>
                  </a:cxn>
                </a:cxnLst>
                <a:rect l="0" t="0" r="r" b="b"/>
                <a:pathLst>
                  <a:path w="318" h="724">
                    <a:moveTo>
                      <a:pt x="0" y="724"/>
                    </a:moveTo>
                    <a:lnTo>
                      <a:pt x="0" y="119"/>
                    </a:lnTo>
                    <a:lnTo>
                      <a:pt x="318" y="0"/>
                    </a:lnTo>
                    <a:lnTo>
                      <a:pt x="0" y="724"/>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7" name="Line 1743"/>
              <p:cNvSpPr>
                <a:spLocks noChangeShapeType="1"/>
              </p:cNvSpPr>
              <p:nvPr/>
            </p:nvSpPr>
            <p:spPr bwMode="auto">
              <a:xfrm flipV="1">
                <a:off x="2429" y="2269"/>
                <a:ext cx="1" cy="60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8" name="Line 1744"/>
              <p:cNvSpPr>
                <a:spLocks noChangeShapeType="1"/>
              </p:cNvSpPr>
              <p:nvPr/>
            </p:nvSpPr>
            <p:spPr bwMode="auto">
              <a:xfrm flipV="1">
                <a:off x="2429" y="2150"/>
                <a:ext cx="318" cy="11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9" name="Freeform 1745"/>
              <p:cNvSpPr>
                <a:spLocks/>
              </p:cNvSpPr>
              <p:nvPr/>
            </p:nvSpPr>
            <p:spPr bwMode="auto">
              <a:xfrm>
                <a:off x="2429" y="2150"/>
                <a:ext cx="571" cy="159"/>
              </a:xfrm>
              <a:custGeom>
                <a:avLst/>
                <a:gdLst/>
                <a:ahLst/>
                <a:cxnLst>
                  <a:cxn ang="0">
                    <a:pos x="0" y="119"/>
                  </a:cxn>
                  <a:cxn ang="0">
                    <a:pos x="318" y="0"/>
                  </a:cxn>
                  <a:cxn ang="0">
                    <a:pos x="571" y="159"/>
                  </a:cxn>
                  <a:cxn ang="0">
                    <a:pos x="0" y="119"/>
                  </a:cxn>
                </a:cxnLst>
                <a:rect l="0" t="0" r="r" b="b"/>
                <a:pathLst>
                  <a:path w="571" h="159">
                    <a:moveTo>
                      <a:pt x="0" y="119"/>
                    </a:moveTo>
                    <a:lnTo>
                      <a:pt x="318" y="0"/>
                    </a:lnTo>
                    <a:lnTo>
                      <a:pt x="571" y="159"/>
                    </a:lnTo>
                    <a:lnTo>
                      <a:pt x="0" y="119"/>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0" name="Line 1746"/>
              <p:cNvSpPr>
                <a:spLocks noChangeShapeType="1"/>
              </p:cNvSpPr>
              <p:nvPr/>
            </p:nvSpPr>
            <p:spPr bwMode="auto">
              <a:xfrm flipV="1">
                <a:off x="2429" y="2150"/>
                <a:ext cx="318" cy="11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1" name="Line 1747"/>
              <p:cNvSpPr>
                <a:spLocks noChangeShapeType="1"/>
              </p:cNvSpPr>
              <p:nvPr/>
            </p:nvSpPr>
            <p:spPr bwMode="auto">
              <a:xfrm>
                <a:off x="2747" y="2150"/>
                <a:ext cx="253"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2" name="Freeform 1748"/>
              <p:cNvSpPr>
                <a:spLocks/>
              </p:cNvSpPr>
              <p:nvPr/>
            </p:nvSpPr>
            <p:spPr bwMode="auto">
              <a:xfrm>
                <a:off x="2429" y="2754"/>
                <a:ext cx="318" cy="286"/>
              </a:xfrm>
              <a:custGeom>
                <a:avLst/>
                <a:gdLst/>
                <a:ahLst/>
                <a:cxnLst>
                  <a:cxn ang="0">
                    <a:pos x="245" y="286"/>
                  </a:cxn>
                  <a:cxn ang="0">
                    <a:pos x="0" y="120"/>
                  </a:cxn>
                  <a:cxn ang="0">
                    <a:pos x="318" y="0"/>
                  </a:cxn>
                  <a:cxn ang="0">
                    <a:pos x="245" y="286"/>
                  </a:cxn>
                </a:cxnLst>
                <a:rect l="0" t="0" r="r" b="b"/>
                <a:pathLst>
                  <a:path w="318" h="286">
                    <a:moveTo>
                      <a:pt x="245" y="286"/>
                    </a:moveTo>
                    <a:lnTo>
                      <a:pt x="0" y="120"/>
                    </a:lnTo>
                    <a:lnTo>
                      <a:pt x="318" y="0"/>
                    </a:lnTo>
                    <a:lnTo>
                      <a:pt x="245" y="286"/>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3" name="Line 1749"/>
              <p:cNvSpPr>
                <a:spLocks noChangeShapeType="1"/>
              </p:cNvSpPr>
              <p:nvPr/>
            </p:nvSpPr>
            <p:spPr bwMode="auto">
              <a:xfrm flipH="1" flipV="1">
                <a:off x="2429" y="2874"/>
                <a:ext cx="245"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4" name="Line 1750"/>
              <p:cNvSpPr>
                <a:spLocks noChangeShapeType="1"/>
              </p:cNvSpPr>
              <p:nvPr/>
            </p:nvSpPr>
            <p:spPr bwMode="auto">
              <a:xfrm flipV="1">
                <a:off x="2429" y="2754"/>
                <a:ext cx="318" cy="12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5" name="Freeform 1751"/>
              <p:cNvSpPr>
                <a:spLocks/>
              </p:cNvSpPr>
              <p:nvPr/>
            </p:nvSpPr>
            <p:spPr bwMode="auto">
              <a:xfrm>
                <a:off x="2674" y="2754"/>
                <a:ext cx="326" cy="286"/>
              </a:xfrm>
              <a:custGeom>
                <a:avLst/>
                <a:gdLst/>
                <a:ahLst/>
                <a:cxnLst>
                  <a:cxn ang="0">
                    <a:pos x="0" y="286"/>
                  </a:cxn>
                  <a:cxn ang="0">
                    <a:pos x="326" y="160"/>
                  </a:cxn>
                  <a:cxn ang="0">
                    <a:pos x="73" y="0"/>
                  </a:cxn>
                  <a:cxn ang="0">
                    <a:pos x="0" y="286"/>
                  </a:cxn>
                </a:cxnLst>
                <a:rect l="0" t="0" r="r" b="b"/>
                <a:pathLst>
                  <a:path w="326" h="286">
                    <a:moveTo>
                      <a:pt x="0" y="286"/>
                    </a:moveTo>
                    <a:lnTo>
                      <a:pt x="326" y="160"/>
                    </a:lnTo>
                    <a:lnTo>
                      <a:pt x="73" y="0"/>
                    </a:lnTo>
                    <a:lnTo>
                      <a:pt x="0" y="286"/>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6" name="Line 1752"/>
              <p:cNvSpPr>
                <a:spLocks noChangeShapeType="1"/>
              </p:cNvSpPr>
              <p:nvPr/>
            </p:nvSpPr>
            <p:spPr bwMode="auto">
              <a:xfrm flipV="1">
                <a:off x="2674" y="2914"/>
                <a:ext cx="326"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7" name="Line 1753"/>
              <p:cNvSpPr>
                <a:spLocks noChangeShapeType="1"/>
              </p:cNvSpPr>
              <p:nvPr/>
            </p:nvSpPr>
            <p:spPr bwMode="auto">
              <a:xfrm flipH="1" flipV="1">
                <a:off x="2747" y="2754"/>
                <a:ext cx="253" cy="1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8" name="Freeform 1754"/>
              <p:cNvSpPr>
                <a:spLocks/>
              </p:cNvSpPr>
              <p:nvPr/>
            </p:nvSpPr>
            <p:spPr bwMode="auto">
              <a:xfrm>
                <a:off x="2674" y="2435"/>
                <a:ext cx="326" cy="605"/>
              </a:xfrm>
              <a:custGeom>
                <a:avLst/>
                <a:gdLst/>
                <a:ahLst/>
                <a:cxnLst>
                  <a:cxn ang="0">
                    <a:pos x="0" y="0"/>
                  </a:cxn>
                  <a:cxn ang="0">
                    <a:pos x="0" y="605"/>
                  </a:cxn>
                  <a:cxn ang="0">
                    <a:pos x="326" y="479"/>
                  </a:cxn>
                  <a:cxn ang="0">
                    <a:pos x="0" y="0"/>
                  </a:cxn>
                </a:cxnLst>
                <a:rect l="0" t="0" r="r" b="b"/>
                <a:pathLst>
                  <a:path w="326" h="605">
                    <a:moveTo>
                      <a:pt x="0" y="0"/>
                    </a:moveTo>
                    <a:lnTo>
                      <a:pt x="0" y="605"/>
                    </a:lnTo>
                    <a:lnTo>
                      <a:pt x="326" y="479"/>
                    </a:lnTo>
                    <a:lnTo>
                      <a:pt x="0" y="0"/>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9" name="Line 1755"/>
              <p:cNvSpPr>
                <a:spLocks noChangeShapeType="1"/>
              </p:cNvSpPr>
              <p:nvPr/>
            </p:nvSpPr>
            <p:spPr bwMode="auto">
              <a:xfrm>
                <a:off x="2674" y="2435"/>
                <a:ext cx="1" cy="60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0" name="Line 1756"/>
              <p:cNvSpPr>
                <a:spLocks noChangeShapeType="1"/>
              </p:cNvSpPr>
              <p:nvPr/>
            </p:nvSpPr>
            <p:spPr bwMode="auto">
              <a:xfrm flipV="1">
                <a:off x="2674" y="2914"/>
                <a:ext cx="326"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1" name="Freeform 1757"/>
              <p:cNvSpPr>
                <a:spLocks/>
              </p:cNvSpPr>
              <p:nvPr/>
            </p:nvSpPr>
            <p:spPr bwMode="auto">
              <a:xfrm>
                <a:off x="2674" y="2309"/>
                <a:ext cx="326" cy="605"/>
              </a:xfrm>
              <a:custGeom>
                <a:avLst/>
                <a:gdLst/>
                <a:ahLst/>
                <a:cxnLst>
                  <a:cxn ang="0">
                    <a:pos x="0" y="126"/>
                  </a:cxn>
                  <a:cxn ang="0">
                    <a:pos x="326" y="0"/>
                  </a:cxn>
                  <a:cxn ang="0">
                    <a:pos x="326" y="605"/>
                  </a:cxn>
                  <a:cxn ang="0">
                    <a:pos x="0" y="126"/>
                  </a:cxn>
                </a:cxnLst>
                <a:rect l="0" t="0" r="r" b="b"/>
                <a:pathLst>
                  <a:path w="326" h="605">
                    <a:moveTo>
                      <a:pt x="0" y="126"/>
                    </a:moveTo>
                    <a:lnTo>
                      <a:pt x="326" y="0"/>
                    </a:lnTo>
                    <a:lnTo>
                      <a:pt x="326" y="605"/>
                    </a:lnTo>
                    <a:lnTo>
                      <a:pt x="0" y="126"/>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2" name="Line 1758"/>
              <p:cNvSpPr>
                <a:spLocks noChangeShapeType="1"/>
              </p:cNvSpPr>
              <p:nvPr/>
            </p:nvSpPr>
            <p:spPr bwMode="auto">
              <a:xfrm flipV="1">
                <a:off x="2674" y="2309"/>
                <a:ext cx="326"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3" name="Line 1759"/>
              <p:cNvSpPr>
                <a:spLocks noChangeShapeType="1"/>
              </p:cNvSpPr>
              <p:nvPr/>
            </p:nvSpPr>
            <p:spPr bwMode="auto">
              <a:xfrm>
                <a:off x="3000" y="2309"/>
                <a:ext cx="1" cy="60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4" name="Freeform 1760"/>
              <p:cNvSpPr>
                <a:spLocks/>
              </p:cNvSpPr>
              <p:nvPr/>
            </p:nvSpPr>
            <p:spPr bwMode="auto">
              <a:xfrm>
                <a:off x="2734" y="2150"/>
                <a:ext cx="325" cy="930"/>
              </a:xfrm>
              <a:custGeom>
                <a:avLst/>
                <a:gdLst/>
                <a:ahLst/>
                <a:cxnLst>
                  <a:cxn ang="0">
                    <a:pos x="0" y="930"/>
                  </a:cxn>
                  <a:cxn ang="0">
                    <a:pos x="325" y="804"/>
                  </a:cxn>
                  <a:cxn ang="0">
                    <a:pos x="325" y="0"/>
                  </a:cxn>
                  <a:cxn ang="0">
                    <a:pos x="0" y="930"/>
                  </a:cxn>
                </a:cxnLst>
                <a:rect l="0" t="0" r="r" b="b"/>
                <a:pathLst>
                  <a:path w="325" h="930">
                    <a:moveTo>
                      <a:pt x="0" y="930"/>
                    </a:moveTo>
                    <a:lnTo>
                      <a:pt x="325" y="804"/>
                    </a:lnTo>
                    <a:lnTo>
                      <a:pt x="325" y="0"/>
                    </a:lnTo>
                    <a:lnTo>
                      <a:pt x="0" y="930"/>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5" name="Line 1761"/>
              <p:cNvSpPr>
                <a:spLocks noChangeShapeType="1"/>
              </p:cNvSpPr>
              <p:nvPr/>
            </p:nvSpPr>
            <p:spPr bwMode="auto">
              <a:xfrm flipV="1">
                <a:off x="2734" y="2954"/>
                <a:ext cx="325"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6" name="Line 1762"/>
              <p:cNvSpPr>
                <a:spLocks noChangeShapeType="1"/>
              </p:cNvSpPr>
              <p:nvPr/>
            </p:nvSpPr>
            <p:spPr bwMode="auto">
              <a:xfrm flipV="1">
                <a:off x="3059" y="2150"/>
                <a:ext cx="1" cy="80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7" name="Freeform 1763"/>
              <p:cNvSpPr>
                <a:spLocks/>
              </p:cNvSpPr>
              <p:nvPr/>
            </p:nvSpPr>
            <p:spPr bwMode="auto">
              <a:xfrm>
                <a:off x="2429" y="2269"/>
                <a:ext cx="571" cy="166"/>
              </a:xfrm>
              <a:custGeom>
                <a:avLst/>
                <a:gdLst/>
                <a:ahLst/>
                <a:cxnLst>
                  <a:cxn ang="0">
                    <a:pos x="0" y="0"/>
                  </a:cxn>
                  <a:cxn ang="0">
                    <a:pos x="245" y="166"/>
                  </a:cxn>
                  <a:cxn ang="0">
                    <a:pos x="571" y="40"/>
                  </a:cxn>
                  <a:cxn ang="0">
                    <a:pos x="0" y="0"/>
                  </a:cxn>
                </a:cxnLst>
                <a:rect l="0" t="0" r="r" b="b"/>
                <a:pathLst>
                  <a:path w="571" h="166">
                    <a:moveTo>
                      <a:pt x="0" y="0"/>
                    </a:moveTo>
                    <a:lnTo>
                      <a:pt x="245" y="166"/>
                    </a:lnTo>
                    <a:lnTo>
                      <a:pt x="571" y="40"/>
                    </a:lnTo>
                    <a:lnTo>
                      <a:pt x="0" y="0"/>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8" name="Line 1764"/>
              <p:cNvSpPr>
                <a:spLocks noChangeShapeType="1"/>
              </p:cNvSpPr>
              <p:nvPr/>
            </p:nvSpPr>
            <p:spPr bwMode="auto">
              <a:xfrm>
                <a:off x="2429" y="2269"/>
                <a:ext cx="245"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9" name="Line 1765"/>
              <p:cNvSpPr>
                <a:spLocks noChangeShapeType="1"/>
              </p:cNvSpPr>
              <p:nvPr/>
            </p:nvSpPr>
            <p:spPr bwMode="auto">
              <a:xfrm flipV="1">
                <a:off x="2674" y="2309"/>
                <a:ext cx="326"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0" name="Freeform 1766"/>
              <p:cNvSpPr>
                <a:spLocks/>
              </p:cNvSpPr>
              <p:nvPr/>
            </p:nvSpPr>
            <p:spPr bwMode="auto">
              <a:xfrm>
                <a:off x="2734" y="2150"/>
                <a:ext cx="325" cy="930"/>
              </a:xfrm>
              <a:custGeom>
                <a:avLst/>
                <a:gdLst/>
                <a:ahLst/>
                <a:cxnLst>
                  <a:cxn ang="0">
                    <a:pos x="0" y="930"/>
                  </a:cxn>
                  <a:cxn ang="0">
                    <a:pos x="0" y="119"/>
                  </a:cxn>
                  <a:cxn ang="0">
                    <a:pos x="325" y="0"/>
                  </a:cxn>
                  <a:cxn ang="0">
                    <a:pos x="0" y="930"/>
                  </a:cxn>
                </a:cxnLst>
                <a:rect l="0" t="0" r="r" b="b"/>
                <a:pathLst>
                  <a:path w="325" h="930">
                    <a:moveTo>
                      <a:pt x="0" y="930"/>
                    </a:moveTo>
                    <a:lnTo>
                      <a:pt x="0" y="119"/>
                    </a:lnTo>
                    <a:lnTo>
                      <a:pt x="325" y="0"/>
                    </a:lnTo>
                    <a:lnTo>
                      <a:pt x="0" y="930"/>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1" name="Line 1767"/>
              <p:cNvSpPr>
                <a:spLocks noChangeShapeType="1"/>
              </p:cNvSpPr>
              <p:nvPr/>
            </p:nvSpPr>
            <p:spPr bwMode="auto">
              <a:xfrm flipV="1">
                <a:off x="2734" y="2269"/>
                <a:ext cx="1" cy="81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2" name="Line 1768"/>
              <p:cNvSpPr>
                <a:spLocks noChangeShapeType="1"/>
              </p:cNvSpPr>
              <p:nvPr/>
            </p:nvSpPr>
            <p:spPr bwMode="auto">
              <a:xfrm flipV="1">
                <a:off x="2734" y="2150"/>
                <a:ext cx="325" cy="11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3" name="Freeform 1769"/>
              <p:cNvSpPr>
                <a:spLocks/>
              </p:cNvSpPr>
              <p:nvPr/>
            </p:nvSpPr>
            <p:spPr bwMode="auto">
              <a:xfrm>
                <a:off x="3059" y="2150"/>
                <a:ext cx="246" cy="963"/>
              </a:xfrm>
              <a:custGeom>
                <a:avLst/>
                <a:gdLst/>
                <a:ahLst/>
                <a:cxnLst>
                  <a:cxn ang="0">
                    <a:pos x="0" y="0"/>
                  </a:cxn>
                  <a:cxn ang="0">
                    <a:pos x="246" y="159"/>
                  </a:cxn>
                  <a:cxn ang="0">
                    <a:pos x="246" y="963"/>
                  </a:cxn>
                  <a:cxn ang="0">
                    <a:pos x="0" y="0"/>
                  </a:cxn>
                </a:cxnLst>
                <a:rect l="0" t="0" r="r" b="b"/>
                <a:pathLst>
                  <a:path w="246" h="963">
                    <a:moveTo>
                      <a:pt x="0" y="0"/>
                    </a:moveTo>
                    <a:lnTo>
                      <a:pt x="246" y="159"/>
                    </a:lnTo>
                    <a:lnTo>
                      <a:pt x="246" y="963"/>
                    </a:lnTo>
                    <a:lnTo>
                      <a:pt x="0" y="0"/>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4" name="Line 1770"/>
              <p:cNvSpPr>
                <a:spLocks noChangeShapeType="1"/>
              </p:cNvSpPr>
              <p:nvPr/>
            </p:nvSpPr>
            <p:spPr bwMode="auto">
              <a:xfrm>
                <a:off x="3059" y="2150"/>
                <a:ext cx="246"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5" name="Line 1771"/>
              <p:cNvSpPr>
                <a:spLocks noChangeShapeType="1"/>
              </p:cNvSpPr>
              <p:nvPr/>
            </p:nvSpPr>
            <p:spPr bwMode="auto">
              <a:xfrm>
                <a:off x="3305" y="2309"/>
                <a:ext cx="1" cy="80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6" name="Freeform 1772"/>
              <p:cNvSpPr>
                <a:spLocks/>
              </p:cNvSpPr>
              <p:nvPr/>
            </p:nvSpPr>
            <p:spPr bwMode="auto">
              <a:xfrm>
                <a:off x="3059" y="2150"/>
                <a:ext cx="246" cy="963"/>
              </a:xfrm>
              <a:custGeom>
                <a:avLst/>
                <a:gdLst/>
                <a:ahLst/>
                <a:cxnLst>
                  <a:cxn ang="0">
                    <a:pos x="0" y="0"/>
                  </a:cxn>
                  <a:cxn ang="0">
                    <a:pos x="0" y="804"/>
                  </a:cxn>
                  <a:cxn ang="0">
                    <a:pos x="246" y="963"/>
                  </a:cxn>
                  <a:cxn ang="0">
                    <a:pos x="0" y="0"/>
                  </a:cxn>
                </a:cxnLst>
                <a:rect l="0" t="0" r="r" b="b"/>
                <a:pathLst>
                  <a:path w="246" h="963">
                    <a:moveTo>
                      <a:pt x="0" y="0"/>
                    </a:moveTo>
                    <a:lnTo>
                      <a:pt x="0" y="804"/>
                    </a:lnTo>
                    <a:lnTo>
                      <a:pt x="246" y="963"/>
                    </a:lnTo>
                    <a:lnTo>
                      <a:pt x="0" y="0"/>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7" name="Line 1773"/>
              <p:cNvSpPr>
                <a:spLocks noChangeShapeType="1"/>
              </p:cNvSpPr>
              <p:nvPr/>
            </p:nvSpPr>
            <p:spPr bwMode="auto">
              <a:xfrm>
                <a:off x="3059" y="2150"/>
                <a:ext cx="1" cy="80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8" name="Line 1774"/>
              <p:cNvSpPr>
                <a:spLocks noChangeShapeType="1"/>
              </p:cNvSpPr>
              <p:nvPr/>
            </p:nvSpPr>
            <p:spPr bwMode="auto">
              <a:xfrm>
                <a:off x="3059" y="2954"/>
                <a:ext cx="246"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9" name="Freeform 1775"/>
              <p:cNvSpPr>
                <a:spLocks/>
              </p:cNvSpPr>
              <p:nvPr/>
            </p:nvSpPr>
            <p:spPr bwMode="auto">
              <a:xfrm>
                <a:off x="2734" y="2150"/>
                <a:ext cx="571" cy="159"/>
              </a:xfrm>
              <a:custGeom>
                <a:avLst/>
                <a:gdLst/>
                <a:ahLst/>
                <a:cxnLst>
                  <a:cxn ang="0">
                    <a:pos x="0" y="119"/>
                  </a:cxn>
                  <a:cxn ang="0">
                    <a:pos x="325" y="0"/>
                  </a:cxn>
                  <a:cxn ang="0">
                    <a:pos x="571" y="159"/>
                  </a:cxn>
                  <a:cxn ang="0">
                    <a:pos x="0" y="119"/>
                  </a:cxn>
                </a:cxnLst>
                <a:rect l="0" t="0" r="r" b="b"/>
                <a:pathLst>
                  <a:path w="571" h="159">
                    <a:moveTo>
                      <a:pt x="0" y="119"/>
                    </a:moveTo>
                    <a:lnTo>
                      <a:pt x="325" y="0"/>
                    </a:lnTo>
                    <a:lnTo>
                      <a:pt x="571" y="159"/>
                    </a:lnTo>
                    <a:lnTo>
                      <a:pt x="0" y="119"/>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0" name="Line 1776"/>
              <p:cNvSpPr>
                <a:spLocks noChangeShapeType="1"/>
              </p:cNvSpPr>
              <p:nvPr/>
            </p:nvSpPr>
            <p:spPr bwMode="auto">
              <a:xfrm flipV="1">
                <a:off x="2734" y="2150"/>
                <a:ext cx="325" cy="11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1" name="Line 1777"/>
              <p:cNvSpPr>
                <a:spLocks noChangeShapeType="1"/>
              </p:cNvSpPr>
              <p:nvPr/>
            </p:nvSpPr>
            <p:spPr bwMode="auto">
              <a:xfrm>
                <a:off x="3059" y="2150"/>
                <a:ext cx="246"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2" name="Freeform 1778"/>
              <p:cNvSpPr>
                <a:spLocks/>
              </p:cNvSpPr>
              <p:nvPr/>
            </p:nvSpPr>
            <p:spPr bwMode="auto">
              <a:xfrm>
                <a:off x="2986" y="2954"/>
                <a:ext cx="319" cy="285"/>
              </a:xfrm>
              <a:custGeom>
                <a:avLst/>
                <a:gdLst/>
                <a:ahLst/>
                <a:cxnLst>
                  <a:cxn ang="0">
                    <a:pos x="0" y="285"/>
                  </a:cxn>
                  <a:cxn ang="0">
                    <a:pos x="319" y="159"/>
                  </a:cxn>
                  <a:cxn ang="0">
                    <a:pos x="73" y="0"/>
                  </a:cxn>
                  <a:cxn ang="0">
                    <a:pos x="0" y="285"/>
                  </a:cxn>
                </a:cxnLst>
                <a:rect l="0" t="0" r="r" b="b"/>
                <a:pathLst>
                  <a:path w="319" h="285">
                    <a:moveTo>
                      <a:pt x="0" y="285"/>
                    </a:moveTo>
                    <a:lnTo>
                      <a:pt x="319" y="159"/>
                    </a:lnTo>
                    <a:lnTo>
                      <a:pt x="73" y="0"/>
                    </a:lnTo>
                    <a:lnTo>
                      <a:pt x="0" y="285"/>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3" name="Line 1779"/>
              <p:cNvSpPr>
                <a:spLocks noChangeShapeType="1"/>
              </p:cNvSpPr>
              <p:nvPr/>
            </p:nvSpPr>
            <p:spPr bwMode="auto">
              <a:xfrm flipV="1">
                <a:off x="2986" y="3113"/>
                <a:ext cx="319"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4" name="Line 1780"/>
              <p:cNvSpPr>
                <a:spLocks noChangeShapeType="1"/>
              </p:cNvSpPr>
              <p:nvPr/>
            </p:nvSpPr>
            <p:spPr bwMode="auto">
              <a:xfrm flipH="1" flipV="1">
                <a:off x="3059" y="2954"/>
                <a:ext cx="246"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5" name="Freeform 1781"/>
              <p:cNvSpPr>
                <a:spLocks/>
              </p:cNvSpPr>
              <p:nvPr/>
            </p:nvSpPr>
            <p:spPr bwMode="auto">
              <a:xfrm>
                <a:off x="2734" y="2954"/>
                <a:ext cx="325" cy="285"/>
              </a:xfrm>
              <a:custGeom>
                <a:avLst/>
                <a:gdLst/>
                <a:ahLst/>
                <a:cxnLst>
                  <a:cxn ang="0">
                    <a:pos x="252" y="285"/>
                  </a:cxn>
                  <a:cxn ang="0">
                    <a:pos x="0" y="126"/>
                  </a:cxn>
                  <a:cxn ang="0">
                    <a:pos x="325" y="0"/>
                  </a:cxn>
                  <a:cxn ang="0">
                    <a:pos x="252" y="285"/>
                  </a:cxn>
                </a:cxnLst>
                <a:rect l="0" t="0" r="r" b="b"/>
                <a:pathLst>
                  <a:path w="325" h="285">
                    <a:moveTo>
                      <a:pt x="252" y="285"/>
                    </a:moveTo>
                    <a:lnTo>
                      <a:pt x="0" y="126"/>
                    </a:lnTo>
                    <a:lnTo>
                      <a:pt x="325" y="0"/>
                    </a:lnTo>
                    <a:lnTo>
                      <a:pt x="252" y="285"/>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6" name="Line 1782"/>
              <p:cNvSpPr>
                <a:spLocks noChangeShapeType="1"/>
              </p:cNvSpPr>
              <p:nvPr/>
            </p:nvSpPr>
            <p:spPr bwMode="auto">
              <a:xfrm flipH="1" flipV="1">
                <a:off x="2734" y="3080"/>
                <a:ext cx="252"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7" name="Line 1783"/>
              <p:cNvSpPr>
                <a:spLocks noChangeShapeType="1"/>
              </p:cNvSpPr>
              <p:nvPr/>
            </p:nvSpPr>
            <p:spPr bwMode="auto">
              <a:xfrm flipV="1">
                <a:off x="2734" y="2954"/>
                <a:ext cx="325"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8" name="Freeform 1784"/>
              <p:cNvSpPr>
                <a:spLocks/>
              </p:cNvSpPr>
              <p:nvPr/>
            </p:nvSpPr>
            <p:spPr bwMode="auto">
              <a:xfrm>
                <a:off x="2986" y="2435"/>
                <a:ext cx="319" cy="804"/>
              </a:xfrm>
              <a:custGeom>
                <a:avLst/>
                <a:gdLst/>
                <a:ahLst/>
                <a:cxnLst>
                  <a:cxn ang="0">
                    <a:pos x="0" y="0"/>
                  </a:cxn>
                  <a:cxn ang="0">
                    <a:pos x="0" y="804"/>
                  </a:cxn>
                  <a:cxn ang="0">
                    <a:pos x="319" y="678"/>
                  </a:cxn>
                  <a:cxn ang="0">
                    <a:pos x="0" y="0"/>
                  </a:cxn>
                </a:cxnLst>
                <a:rect l="0" t="0" r="r" b="b"/>
                <a:pathLst>
                  <a:path w="319" h="804">
                    <a:moveTo>
                      <a:pt x="0" y="0"/>
                    </a:moveTo>
                    <a:lnTo>
                      <a:pt x="0" y="804"/>
                    </a:lnTo>
                    <a:lnTo>
                      <a:pt x="319" y="678"/>
                    </a:lnTo>
                    <a:lnTo>
                      <a:pt x="0"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9" name="Line 1785"/>
              <p:cNvSpPr>
                <a:spLocks noChangeShapeType="1"/>
              </p:cNvSpPr>
              <p:nvPr/>
            </p:nvSpPr>
            <p:spPr bwMode="auto">
              <a:xfrm>
                <a:off x="2986" y="2435"/>
                <a:ext cx="1" cy="80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0" name="Line 1786"/>
              <p:cNvSpPr>
                <a:spLocks noChangeShapeType="1"/>
              </p:cNvSpPr>
              <p:nvPr/>
            </p:nvSpPr>
            <p:spPr bwMode="auto">
              <a:xfrm flipV="1">
                <a:off x="2986" y="3113"/>
                <a:ext cx="319"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1" name="Freeform 1787"/>
              <p:cNvSpPr>
                <a:spLocks/>
              </p:cNvSpPr>
              <p:nvPr/>
            </p:nvSpPr>
            <p:spPr bwMode="auto">
              <a:xfrm>
                <a:off x="2734" y="2269"/>
                <a:ext cx="571" cy="166"/>
              </a:xfrm>
              <a:custGeom>
                <a:avLst/>
                <a:gdLst/>
                <a:ahLst/>
                <a:cxnLst>
                  <a:cxn ang="0">
                    <a:pos x="0" y="0"/>
                  </a:cxn>
                  <a:cxn ang="0">
                    <a:pos x="252" y="166"/>
                  </a:cxn>
                  <a:cxn ang="0">
                    <a:pos x="571" y="40"/>
                  </a:cxn>
                  <a:cxn ang="0">
                    <a:pos x="0" y="0"/>
                  </a:cxn>
                </a:cxnLst>
                <a:rect l="0" t="0" r="r" b="b"/>
                <a:pathLst>
                  <a:path w="571" h="166">
                    <a:moveTo>
                      <a:pt x="0" y="0"/>
                    </a:moveTo>
                    <a:lnTo>
                      <a:pt x="252" y="166"/>
                    </a:lnTo>
                    <a:lnTo>
                      <a:pt x="571" y="40"/>
                    </a:lnTo>
                    <a:lnTo>
                      <a:pt x="0"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2" name="Line 1788"/>
              <p:cNvSpPr>
                <a:spLocks noChangeShapeType="1"/>
              </p:cNvSpPr>
              <p:nvPr/>
            </p:nvSpPr>
            <p:spPr bwMode="auto">
              <a:xfrm>
                <a:off x="2734" y="2269"/>
                <a:ext cx="252"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3" name="Line 1789"/>
              <p:cNvSpPr>
                <a:spLocks noChangeShapeType="1"/>
              </p:cNvSpPr>
              <p:nvPr/>
            </p:nvSpPr>
            <p:spPr bwMode="auto">
              <a:xfrm flipV="1">
                <a:off x="2986" y="2309"/>
                <a:ext cx="319"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4" name="Freeform 1790"/>
              <p:cNvSpPr>
                <a:spLocks/>
              </p:cNvSpPr>
              <p:nvPr/>
            </p:nvSpPr>
            <p:spPr bwMode="auto">
              <a:xfrm>
                <a:off x="2986" y="2309"/>
                <a:ext cx="319" cy="804"/>
              </a:xfrm>
              <a:custGeom>
                <a:avLst/>
                <a:gdLst/>
                <a:ahLst/>
                <a:cxnLst>
                  <a:cxn ang="0">
                    <a:pos x="0" y="126"/>
                  </a:cxn>
                  <a:cxn ang="0">
                    <a:pos x="319" y="0"/>
                  </a:cxn>
                  <a:cxn ang="0">
                    <a:pos x="319" y="804"/>
                  </a:cxn>
                  <a:cxn ang="0">
                    <a:pos x="0" y="126"/>
                  </a:cxn>
                </a:cxnLst>
                <a:rect l="0" t="0" r="r" b="b"/>
                <a:pathLst>
                  <a:path w="319" h="804">
                    <a:moveTo>
                      <a:pt x="0" y="126"/>
                    </a:moveTo>
                    <a:lnTo>
                      <a:pt x="319" y="0"/>
                    </a:lnTo>
                    <a:lnTo>
                      <a:pt x="319" y="804"/>
                    </a:lnTo>
                    <a:lnTo>
                      <a:pt x="0" y="126"/>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5" name="Line 1791"/>
              <p:cNvSpPr>
                <a:spLocks noChangeShapeType="1"/>
              </p:cNvSpPr>
              <p:nvPr/>
            </p:nvSpPr>
            <p:spPr bwMode="auto">
              <a:xfrm flipV="1">
                <a:off x="2986" y="2309"/>
                <a:ext cx="319"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6" name="Line 1792"/>
              <p:cNvSpPr>
                <a:spLocks noChangeShapeType="1"/>
              </p:cNvSpPr>
              <p:nvPr/>
            </p:nvSpPr>
            <p:spPr bwMode="auto">
              <a:xfrm>
                <a:off x="3305" y="2309"/>
                <a:ext cx="1" cy="80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7" name="Freeform 1793"/>
              <p:cNvSpPr>
                <a:spLocks/>
              </p:cNvSpPr>
              <p:nvPr/>
            </p:nvSpPr>
            <p:spPr bwMode="auto">
              <a:xfrm>
                <a:off x="2522" y="1712"/>
                <a:ext cx="570" cy="159"/>
              </a:xfrm>
              <a:custGeom>
                <a:avLst/>
                <a:gdLst/>
                <a:ahLst/>
                <a:cxnLst>
                  <a:cxn ang="0">
                    <a:pos x="0" y="0"/>
                  </a:cxn>
                  <a:cxn ang="0">
                    <a:pos x="245" y="159"/>
                  </a:cxn>
                  <a:cxn ang="0">
                    <a:pos x="570" y="39"/>
                  </a:cxn>
                  <a:cxn ang="0">
                    <a:pos x="0" y="0"/>
                  </a:cxn>
                </a:cxnLst>
                <a:rect l="0" t="0" r="r" b="b"/>
                <a:pathLst>
                  <a:path w="570" h="159">
                    <a:moveTo>
                      <a:pt x="0" y="0"/>
                    </a:moveTo>
                    <a:lnTo>
                      <a:pt x="245" y="159"/>
                    </a:lnTo>
                    <a:lnTo>
                      <a:pt x="570" y="39"/>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8" name="Line 1794"/>
              <p:cNvSpPr>
                <a:spLocks noChangeShapeType="1"/>
              </p:cNvSpPr>
              <p:nvPr/>
            </p:nvSpPr>
            <p:spPr bwMode="auto">
              <a:xfrm>
                <a:off x="2522" y="1712"/>
                <a:ext cx="245"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9" name="Line 1795"/>
              <p:cNvSpPr>
                <a:spLocks noChangeShapeType="1"/>
              </p:cNvSpPr>
              <p:nvPr/>
            </p:nvSpPr>
            <p:spPr bwMode="auto">
              <a:xfrm flipV="1">
                <a:off x="2767" y="1751"/>
                <a:ext cx="325" cy="12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0" name="Freeform 1796"/>
              <p:cNvSpPr>
                <a:spLocks/>
              </p:cNvSpPr>
              <p:nvPr/>
            </p:nvSpPr>
            <p:spPr bwMode="auto">
              <a:xfrm>
                <a:off x="2522" y="1592"/>
                <a:ext cx="570" cy="159"/>
              </a:xfrm>
              <a:custGeom>
                <a:avLst/>
                <a:gdLst/>
                <a:ahLst/>
                <a:cxnLst>
                  <a:cxn ang="0">
                    <a:pos x="0" y="120"/>
                  </a:cxn>
                  <a:cxn ang="0">
                    <a:pos x="318" y="0"/>
                  </a:cxn>
                  <a:cxn ang="0">
                    <a:pos x="570" y="159"/>
                  </a:cxn>
                  <a:cxn ang="0">
                    <a:pos x="0" y="120"/>
                  </a:cxn>
                </a:cxnLst>
                <a:rect l="0" t="0" r="r" b="b"/>
                <a:pathLst>
                  <a:path w="570" h="159">
                    <a:moveTo>
                      <a:pt x="0" y="120"/>
                    </a:moveTo>
                    <a:lnTo>
                      <a:pt x="318" y="0"/>
                    </a:lnTo>
                    <a:lnTo>
                      <a:pt x="570" y="159"/>
                    </a:lnTo>
                    <a:lnTo>
                      <a:pt x="0" y="12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1" name="Line 1797"/>
              <p:cNvSpPr>
                <a:spLocks noChangeShapeType="1"/>
              </p:cNvSpPr>
              <p:nvPr/>
            </p:nvSpPr>
            <p:spPr bwMode="auto">
              <a:xfrm flipV="1">
                <a:off x="2522" y="1592"/>
                <a:ext cx="318" cy="12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2" name="Line 1798"/>
              <p:cNvSpPr>
                <a:spLocks noChangeShapeType="1"/>
              </p:cNvSpPr>
              <p:nvPr/>
            </p:nvSpPr>
            <p:spPr bwMode="auto">
              <a:xfrm>
                <a:off x="2840" y="1592"/>
                <a:ext cx="252"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3" name="Freeform 1799"/>
              <p:cNvSpPr>
                <a:spLocks/>
              </p:cNvSpPr>
              <p:nvPr/>
            </p:nvSpPr>
            <p:spPr bwMode="auto">
              <a:xfrm>
                <a:off x="2734" y="2269"/>
                <a:ext cx="252" cy="811"/>
              </a:xfrm>
              <a:custGeom>
                <a:avLst/>
                <a:gdLst/>
                <a:ahLst/>
                <a:cxnLst>
                  <a:cxn ang="0">
                    <a:pos x="0" y="811"/>
                  </a:cxn>
                  <a:cxn ang="0">
                    <a:pos x="0" y="0"/>
                  </a:cxn>
                  <a:cxn ang="0">
                    <a:pos x="252" y="166"/>
                  </a:cxn>
                  <a:cxn ang="0">
                    <a:pos x="0" y="811"/>
                  </a:cxn>
                </a:cxnLst>
                <a:rect l="0" t="0" r="r" b="b"/>
                <a:pathLst>
                  <a:path w="252" h="811">
                    <a:moveTo>
                      <a:pt x="0" y="811"/>
                    </a:moveTo>
                    <a:lnTo>
                      <a:pt x="0" y="0"/>
                    </a:lnTo>
                    <a:lnTo>
                      <a:pt x="252" y="166"/>
                    </a:lnTo>
                    <a:lnTo>
                      <a:pt x="0" y="811"/>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4" name="Line 1800"/>
              <p:cNvSpPr>
                <a:spLocks noChangeShapeType="1"/>
              </p:cNvSpPr>
              <p:nvPr/>
            </p:nvSpPr>
            <p:spPr bwMode="auto">
              <a:xfrm flipV="1">
                <a:off x="2734" y="2269"/>
                <a:ext cx="1" cy="81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5" name="Line 1801"/>
              <p:cNvSpPr>
                <a:spLocks noChangeShapeType="1"/>
              </p:cNvSpPr>
              <p:nvPr/>
            </p:nvSpPr>
            <p:spPr bwMode="auto">
              <a:xfrm>
                <a:off x="2734" y="2269"/>
                <a:ext cx="252"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6" name="Freeform 1802"/>
              <p:cNvSpPr>
                <a:spLocks/>
              </p:cNvSpPr>
              <p:nvPr/>
            </p:nvSpPr>
            <p:spPr bwMode="auto">
              <a:xfrm>
                <a:off x="2734" y="2435"/>
                <a:ext cx="252" cy="804"/>
              </a:xfrm>
              <a:custGeom>
                <a:avLst/>
                <a:gdLst/>
                <a:ahLst/>
                <a:cxnLst>
                  <a:cxn ang="0">
                    <a:pos x="0" y="645"/>
                  </a:cxn>
                  <a:cxn ang="0">
                    <a:pos x="252" y="804"/>
                  </a:cxn>
                  <a:cxn ang="0">
                    <a:pos x="252" y="0"/>
                  </a:cxn>
                  <a:cxn ang="0">
                    <a:pos x="0" y="645"/>
                  </a:cxn>
                </a:cxnLst>
                <a:rect l="0" t="0" r="r" b="b"/>
                <a:pathLst>
                  <a:path w="252" h="804">
                    <a:moveTo>
                      <a:pt x="0" y="645"/>
                    </a:moveTo>
                    <a:lnTo>
                      <a:pt x="252" y="804"/>
                    </a:lnTo>
                    <a:lnTo>
                      <a:pt x="252" y="0"/>
                    </a:lnTo>
                    <a:lnTo>
                      <a:pt x="0" y="645"/>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7" name="Line 1803"/>
              <p:cNvSpPr>
                <a:spLocks noChangeShapeType="1"/>
              </p:cNvSpPr>
              <p:nvPr/>
            </p:nvSpPr>
            <p:spPr bwMode="auto">
              <a:xfrm>
                <a:off x="2734" y="3080"/>
                <a:ext cx="252" cy="159"/>
              </a:xfrm>
              <a:prstGeom prst="line">
                <a:avLst/>
              </a:pr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8" name="Line 1804"/>
              <p:cNvSpPr>
                <a:spLocks noChangeShapeType="1"/>
              </p:cNvSpPr>
              <p:nvPr/>
            </p:nvSpPr>
            <p:spPr bwMode="auto">
              <a:xfrm flipV="1">
                <a:off x="2986" y="2435"/>
                <a:ext cx="1" cy="80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9" name="Freeform 1805"/>
              <p:cNvSpPr>
                <a:spLocks/>
              </p:cNvSpPr>
              <p:nvPr/>
            </p:nvSpPr>
            <p:spPr bwMode="auto">
              <a:xfrm>
                <a:off x="2581" y="3106"/>
                <a:ext cx="319" cy="286"/>
              </a:xfrm>
              <a:custGeom>
                <a:avLst/>
                <a:gdLst/>
                <a:ahLst/>
                <a:cxnLst>
                  <a:cxn ang="0">
                    <a:pos x="0" y="286"/>
                  </a:cxn>
                  <a:cxn ang="0">
                    <a:pos x="319" y="166"/>
                  </a:cxn>
                  <a:cxn ang="0">
                    <a:pos x="73" y="0"/>
                  </a:cxn>
                  <a:cxn ang="0">
                    <a:pos x="0" y="286"/>
                  </a:cxn>
                </a:cxnLst>
                <a:rect l="0" t="0" r="r" b="b"/>
                <a:pathLst>
                  <a:path w="319" h="286">
                    <a:moveTo>
                      <a:pt x="0" y="286"/>
                    </a:moveTo>
                    <a:lnTo>
                      <a:pt x="319" y="166"/>
                    </a:lnTo>
                    <a:lnTo>
                      <a:pt x="73" y="0"/>
                    </a:lnTo>
                    <a:lnTo>
                      <a:pt x="0" y="286"/>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0" name="Line 1806"/>
              <p:cNvSpPr>
                <a:spLocks noChangeShapeType="1"/>
              </p:cNvSpPr>
              <p:nvPr/>
            </p:nvSpPr>
            <p:spPr bwMode="auto">
              <a:xfrm flipV="1">
                <a:off x="2581" y="3272"/>
                <a:ext cx="319" cy="12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1" name="Line 1807"/>
              <p:cNvSpPr>
                <a:spLocks noChangeShapeType="1"/>
              </p:cNvSpPr>
              <p:nvPr/>
            </p:nvSpPr>
            <p:spPr bwMode="auto">
              <a:xfrm flipH="1" flipV="1">
                <a:off x="2654" y="3106"/>
                <a:ext cx="246"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2" name="Freeform 1808"/>
              <p:cNvSpPr>
                <a:spLocks/>
              </p:cNvSpPr>
              <p:nvPr/>
            </p:nvSpPr>
            <p:spPr bwMode="auto">
              <a:xfrm>
                <a:off x="2117" y="2435"/>
                <a:ext cx="245" cy="399"/>
              </a:xfrm>
              <a:custGeom>
                <a:avLst/>
                <a:gdLst/>
                <a:ahLst/>
                <a:cxnLst>
                  <a:cxn ang="0">
                    <a:pos x="0" y="240"/>
                  </a:cxn>
                  <a:cxn ang="0">
                    <a:pos x="245" y="399"/>
                  </a:cxn>
                  <a:cxn ang="0">
                    <a:pos x="245" y="0"/>
                  </a:cxn>
                  <a:cxn ang="0">
                    <a:pos x="0" y="240"/>
                  </a:cxn>
                </a:cxnLst>
                <a:rect l="0" t="0" r="r" b="b"/>
                <a:pathLst>
                  <a:path w="245" h="399">
                    <a:moveTo>
                      <a:pt x="0" y="240"/>
                    </a:moveTo>
                    <a:lnTo>
                      <a:pt x="245" y="399"/>
                    </a:lnTo>
                    <a:lnTo>
                      <a:pt x="245" y="0"/>
                    </a:lnTo>
                    <a:lnTo>
                      <a:pt x="0" y="240"/>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3" name="Line 1809"/>
              <p:cNvSpPr>
                <a:spLocks noChangeShapeType="1"/>
              </p:cNvSpPr>
              <p:nvPr/>
            </p:nvSpPr>
            <p:spPr bwMode="auto">
              <a:xfrm>
                <a:off x="2117" y="2675"/>
                <a:ext cx="245"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4" name="Line 1810"/>
              <p:cNvSpPr>
                <a:spLocks noChangeShapeType="1"/>
              </p:cNvSpPr>
              <p:nvPr/>
            </p:nvSpPr>
            <p:spPr bwMode="auto">
              <a:xfrm flipV="1">
                <a:off x="2362" y="2435"/>
                <a:ext cx="1" cy="39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5" name="Freeform 1811"/>
              <p:cNvSpPr>
                <a:spLocks/>
              </p:cNvSpPr>
              <p:nvPr/>
            </p:nvSpPr>
            <p:spPr bwMode="auto">
              <a:xfrm>
                <a:off x="1964" y="2708"/>
                <a:ext cx="319" cy="285"/>
              </a:xfrm>
              <a:custGeom>
                <a:avLst/>
                <a:gdLst/>
                <a:ahLst/>
                <a:cxnLst>
                  <a:cxn ang="0">
                    <a:pos x="0" y="285"/>
                  </a:cxn>
                  <a:cxn ang="0">
                    <a:pos x="319" y="159"/>
                  </a:cxn>
                  <a:cxn ang="0">
                    <a:pos x="73" y="0"/>
                  </a:cxn>
                  <a:cxn ang="0">
                    <a:pos x="0" y="285"/>
                  </a:cxn>
                </a:cxnLst>
                <a:rect l="0" t="0" r="r" b="b"/>
                <a:pathLst>
                  <a:path w="319" h="285">
                    <a:moveTo>
                      <a:pt x="0" y="285"/>
                    </a:moveTo>
                    <a:lnTo>
                      <a:pt x="319" y="159"/>
                    </a:lnTo>
                    <a:lnTo>
                      <a:pt x="73" y="0"/>
                    </a:lnTo>
                    <a:lnTo>
                      <a:pt x="0" y="285"/>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6" name="Line 1812"/>
              <p:cNvSpPr>
                <a:spLocks noChangeShapeType="1"/>
              </p:cNvSpPr>
              <p:nvPr/>
            </p:nvSpPr>
            <p:spPr bwMode="auto">
              <a:xfrm flipV="1">
                <a:off x="1964" y="2867"/>
                <a:ext cx="319"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7" name="Line 1813"/>
              <p:cNvSpPr>
                <a:spLocks noChangeShapeType="1"/>
              </p:cNvSpPr>
              <p:nvPr/>
            </p:nvSpPr>
            <p:spPr bwMode="auto">
              <a:xfrm flipH="1" flipV="1">
                <a:off x="2037" y="2708"/>
                <a:ext cx="246"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8" name="Freeform 1814"/>
              <p:cNvSpPr>
                <a:spLocks/>
              </p:cNvSpPr>
              <p:nvPr/>
            </p:nvSpPr>
            <p:spPr bwMode="auto">
              <a:xfrm>
                <a:off x="1712" y="2708"/>
                <a:ext cx="325" cy="285"/>
              </a:xfrm>
              <a:custGeom>
                <a:avLst/>
                <a:gdLst/>
                <a:ahLst/>
                <a:cxnLst>
                  <a:cxn ang="0">
                    <a:pos x="252" y="285"/>
                  </a:cxn>
                  <a:cxn ang="0">
                    <a:pos x="0" y="119"/>
                  </a:cxn>
                  <a:cxn ang="0">
                    <a:pos x="325" y="0"/>
                  </a:cxn>
                  <a:cxn ang="0">
                    <a:pos x="252" y="285"/>
                  </a:cxn>
                </a:cxnLst>
                <a:rect l="0" t="0" r="r" b="b"/>
                <a:pathLst>
                  <a:path w="325" h="285">
                    <a:moveTo>
                      <a:pt x="252" y="285"/>
                    </a:moveTo>
                    <a:lnTo>
                      <a:pt x="0" y="119"/>
                    </a:lnTo>
                    <a:lnTo>
                      <a:pt x="325" y="0"/>
                    </a:lnTo>
                    <a:lnTo>
                      <a:pt x="252" y="285"/>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9" name="Line 1815"/>
              <p:cNvSpPr>
                <a:spLocks noChangeShapeType="1"/>
              </p:cNvSpPr>
              <p:nvPr/>
            </p:nvSpPr>
            <p:spPr bwMode="auto">
              <a:xfrm flipH="1" flipV="1">
                <a:off x="1712" y="2827"/>
                <a:ext cx="252"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0" name="Line 1816"/>
              <p:cNvSpPr>
                <a:spLocks noChangeShapeType="1"/>
              </p:cNvSpPr>
              <p:nvPr/>
            </p:nvSpPr>
            <p:spPr bwMode="auto">
              <a:xfrm flipV="1">
                <a:off x="1712" y="2708"/>
                <a:ext cx="325" cy="11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1" name="Freeform 1817"/>
              <p:cNvSpPr>
                <a:spLocks/>
              </p:cNvSpPr>
              <p:nvPr/>
            </p:nvSpPr>
            <p:spPr bwMode="auto">
              <a:xfrm>
                <a:off x="1964" y="2787"/>
                <a:ext cx="319" cy="206"/>
              </a:xfrm>
              <a:custGeom>
                <a:avLst/>
                <a:gdLst/>
                <a:ahLst/>
                <a:cxnLst>
                  <a:cxn ang="0">
                    <a:pos x="0" y="0"/>
                  </a:cxn>
                  <a:cxn ang="0">
                    <a:pos x="0" y="206"/>
                  </a:cxn>
                  <a:cxn ang="0">
                    <a:pos x="319" y="80"/>
                  </a:cxn>
                  <a:cxn ang="0">
                    <a:pos x="0" y="0"/>
                  </a:cxn>
                </a:cxnLst>
                <a:rect l="0" t="0" r="r" b="b"/>
                <a:pathLst>
                  <a:path w="319" h="206">
                    <a:moveTo>
                      <a:pt x="0" y="0"/>
                    </a:moveTo>
                    <a:lnTo>
                      <a:pt x="0" y="206"/>
                    </a:lnTo>
                    <a:lnTo>
                      <a:pt x="319" y="80"/>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2" name="Line 1818"/>
              <p:cNvSpPr>
                <a:spLocks noChangeShapeType="1"/>
              </p:cNvSpPr>
              <p:nvPr/>
            </p:nvSpPr>
            <p:spPr bwMode="auto">
              <a:xfrm>
                <a:off x="1964" y="2787"/>
                <a:ext cx="1" cy="20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3" name="Line 1819"/>
              <p:cNvSpPr>
                <a:spLocks noChangeShapeType="1"/>
              </p:cNvSpPr>
              <p:nvPr/>
            </p:nvSpPr>
            <p:spPr bwMode="auto">
              <a:xfrm flipV="1">
                <a:off x="1964" y="2867"/>
                <a:ext cx="319"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4" name="Freeform 1820"/>
              <p:cNvSpPr>
                <a:spLocks/>
              </p:cNvSpPr>
              <p:nvPr/>
            </p:nvSpPr>
            <p:spPr bwMode="auto">
              <a:xfrm>
                <a:off x="2117" y="2269"/>
                <a:ext cx="245" cy="406"/>
              </a:xfrm>
              <a:custGeom>
                <a:avLst/>
                <a:gdLst/>
                <a:ahLst/>
                <a:cxnLst>
                  <a:cxn ang="0">
                    <a:pos x="0" y="406"/>
                  </a:cxn>
                  <a:cxn ang="0">
                    <a:pos x="0" y="0"/>
                  </a:cxn>
                  <a:cxn ang="0">
                    <a:pos x="245" y="166"/>
                  </a:cxn>
                  <a:cxn ang="0">
                    <a:pos x="0" y="406"/>
                  </a:cxn>
                </a:cxnLst>
                <a:rect l="0" t="0" r="r" b="b"/>
                <a:pathLst>
                  <a:path w="245" h="406">
                    <a:moveTo>
                      <a:pt x="0" y="406"/>
                    </a:moveTo>
                    <a:lnTo>
                      <a:pt x="0" y="0"/>
                    </a:lnTo>
                    <a:lnTo>
                      <a:pt x="245" y="166"/>
                    </a:lnTo>
                    <a:lnTo>
                      <a:pt x="0" y="406"/>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5" name="Line 1821"/>
              <p:cNvSpPr>
                <a:spLocks noChangeShapeType="1"/>
              </p:cNvSpPr>
              <p:nvPr/>
            </p:nvSpPr>
            <p:spPr bwMode="auto">
              <a:xfrm flipV="1">
                <a:off x="2117" y="2269"/>
                <a:ext cx="1" cy="40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6" name="Line 1822"/>
              <p:cNvSpPr>
                <a:spLocks noChangeShapeType="1"/>
              </p:cNvSpPr>
              <p:nvPr/>
            </p:nvSpPr>
            <p:spPr bwMode="auto">
              <a:xfrm>
                <a:off x="2117" y="2269"/>
                <a:ext cx="245"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7" name="Freeform 1823"/>
              <p:cNvSpPr>
                <a:spLocks/>
              </p:cNvSpPr>
              <p:nvPr/>
            </p:nvSpPr>
            <p:spPr bwMode="auto">
              <a:xfrm>
                <a:off x="2037" y="2502"/>
                <a:ext cx="246" cy="365"/>
              </a:xfrm>
              <a:custGeom>
                <a:avLst/>
                <a:gdLst/>
                <a:ahLst/>
                <a:cxnLst>
                  <a:cxn ang="0">
                    <a:pos x="0" y="0"/>
                  </a:cxn>
                  <a:cxn ang="0">
                    <a:pos x="246" y="166"/>
                  </a:cxn>
                  <a:cxn ang="0">
                    <a:pos x="246" y="365"/>
                  </a:cxn>
                  <a:cxn ang="0">
                    <a:pos x="0" y="0"/>
                  </a:cxn>
                </a:cxnLst>
                <a:rect l="0" t="0" r="r" b="b"/>
                <a:pathLst>
                  <a:path w="246" h="365">
                    <a:moveTo>
                      <a:pt x="0" y="0"/>
                    </a:moveTo>
                    <a:lnTo>
                      <a:pt x="246" y="166"/>
                    </a:lnTo>
                    <a:lnTo>
                      <a:pt x="246" y="365"/>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8" name="Line 1824"/>
              <p:cNvSpPr>
                <a:spLocks noChangeShapeType="1"/>
              </p:cNvSpPr>
              <p:nvPr/>
            </p:nvSpPr>
            <p:spPr bwMode="auto">
              <a:xfrm>
                <a:off x="2037" y="2502"/>
                <a:ext cx="246"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9" name="Line 1825"/>
              <p:cNvSpPr>
                <a:spLocks noChangeShapeType="1"/>
              </p:cNvSpPr>
              <p:nvPr/>
            </p:nvSpPr>
            <p:spPr bwMode="auto">
              <a:xfrm>
                <a:off x="2283" y="2668"/>
                <a:ext cx="1" cy="19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0" name="Freeform 1826"/>
              <p:cNvSpPr>
                <a:spLocks/>
              </p:cNvSpPr>
              <p:nvPr/>
            </p:nvSpPr>
            <p:spPr bwMode="auto">
              <a:xfrm>
                <a:off x="2037" y="2502"/>
                <a:ext cx="246" cy="365"/>
              </a:xfrm>
              <a:custGeom>
                <a:avLst/>
                <a:gdLst/>
                <a:ahLst/>
                <a:cxnLst>
                  <a:cxn ang="0">
                    <a:pos x="0" y="0"/>
                  </a:cxn>
                  <a:cxn ang="0">
                    <a:pos x="0" y="206"/>
                  </a:cxn>
                  <a:cxn ang="0">
                    <a:pos x="246" y="365"/>
                  </a:cxn>
                  <a:cxn ang="0">
                    <a:pos x="0" y="0"/>
                  </a:cxn>
                </a:cxnLst>
                <a:rect l="0" t="0" r="r" b="b"/>
                <a:pathLst>
                  <a:path w="246" h="365">
                    <a:moveTo>
                      <a:pt x="0" y="0"/>
                    </a:moveTo>
                    <a:lnTo>
                      <a:pt x="0" y="206"/>
                    </a:lnTo>
                    <a:lnTo>
                      <a:pt x="246" y="365"/>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1" name="Line 1827"/>
              <p:cNvSpPr>
                <a:spLocks noChangeShapeType="1"/>
              </p:cNvSpPr>
              <p:nvPr/>
            </p:nvSpPr>
            <p:spPr bwMode="auto">
              <a:xfrm>
                <a:off x="2037" y="2502"/>
                <a:ext cx="1" cy="20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2" name="Line 1828"/>
              <p:cNvSpPr>
                <a:spLocks noChangeShapeType="1"/>
              </p:cNvSpPr>
              <p:nvPr/>
            </p:nvSpPr>
            <p:spPr bwMode="auto">
              <a:xfrm>
                <a:off x="2037" y="2708"/>
                <a:ext cx="246"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3" name="Freeform 1829"/>
              <p:cNvSpPr>
                <a:spLocks/>
              </p:cNvSpPr>
              <p:nvPr/>
            </p:nvSpPr>
            <p:spPr bwMode="auto">
              <a:xfrm>
                <a:off x="1964" y="2668"/>
                <a:ext cx="319" cy="199"/>
              </a:xfrm>
              <a:custGeom>
                <a:avLst/>
                <a:gdLst/>
                <a:ahLst/>
                <a:cxnLst>
                  <a:cxn ang="0">
                    <a:pos x="0" y="119"/>
                  </a:cxn>
                  <a:cxn ang="0">
                    <a:pos x="319" y="0"/>
                  </a:cxn>
                  <a:cxn ang="0">
                    <a:pos x="319" y="199"/>
                  </a:cxn>
                  <a:cxn ang="0">
                    <a:pos x="0" y="119"/>
                  </a:cxn>
                </a:cxnLst>
                <a:rect l="0" t="0" r="r" b="b"/>
                <a:pathLst>
                  <a:path w="319" h="199">
                    <a:moveTo>
                      <a:pt x="0" y="119"/>
                    </a:moveTo>
                    <a:lnTo>
                      <a:pt x="319" y="0"/>
                    </a:lnTo>
                    <a:lnTo>
                      <a:pt x="319" y="199"/>
                    </a:lnTo>
                    <a:lnTo>
                      <a:pt x="0" y="119"/>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4" name="Line 1830"/>
              <p:cNvSpPr>
                <a:spLocks noChangeShapeType="1"/>
              </p:cNvSpPr>
              <p:nvPr/>
            </p:nvSpPr>
            <p:spPr bwMode="auto">
              <a:xfrm flipV="1">
                <a:off x="1964" y="2668"/>
                <a:ext cx="319" cy="11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5" name="Line 1831"/>
              <p:cNvSpPr>
                <a:spLocks noChangeShapeType="1"/>
              </p:cNvSpPr>
              <p:nvPr/>
            </p:nvSpPr>
            <p:spPr bwMode="auto">
              <a:xfrm>
                <a:off x="2283" y="2668"/>
                <a:ext cx="1" cy="19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6" name="Freeform 1832"/>
              <p:cNvSpPr>
                <a:spLocks/>
              </p:cNvSpPr>
              <p:nvPr/>
            </p:nvSpPr>
            <p:spPr bwMode="auto">
              <a:xfrm>
                <a:off x="1712" y="2502"/>
                <a:ext cx="325" cy="325"/>
              </a:xfrm>
              <a:custGeom>
                <a:avLst/>
                <a:gdLst/>
                <a:ahLst/>
                <a:cxnLst>
                  <a:cxn ang="0">
                    <a:pos x="0" y="325"/>
                  </a:cxn>
                  <a:cxn ang="0">
                    <a:pos x="0" y="126"/>
                  </a:cxn>
                  <a:cxn ang="0">
                    <a:pos x="325" y="0"/>
                  </a:cxn>
                  <a:cxn ang="0">
                    <a:pos x="0" y="325"/>
                  </a:cxn>
                </a:cxnLst>
                <a:rect l="0" t="0" r="r" b="b"/>
                <a:pathLst>
                  <a:path w="325" h="325">
                    <a:moveTo>
                      <a:pt x="0" y="325"/>
                    </a:moveTo>
                    <a:lnTo>
                      <a:pt x="0" y="126"/>
                    </a:lnTo>
                    <a:lnTo>
                      <a:pt x="325" y="0"/>
                    </a:lnTo>
                    <a:lnTo>
                      <a:pt x="0" y="325"/>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7" name="Line 1833"/>
              <p:cNvSpPr>
                <a:spLocks noChangeShapeType="1"/>
              </p:cNvSpPr>
              <p:nvPr/>
            </p:nvSpPr>
            <p:spPr bwMode="auto">
              <a:xfrm flipV="1">
                <a:off x="1712" y="2628"/>
                <a:ext cx="1" cy="19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8" name="Line 1834"/>
              <p:cNvSpPr>
                <a:spLocks noChangeShapeType="1"/>
              </p:cNvSpPr>
              <p:nvPr/>
            </p:nvSpPr>
            <p:spPr bwMode="auto">
              <a:xfrm flipV="1">
                <a:off x="1712" y="2502"/>
                <a:ext cx="325"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9" name="Freeform 1835"/>
              <p:cNvSpPr>
                <a:spLocks/>
              </p:cNvSpPr>
              <p:nvPr/>
            </p:nvSpPr>
            <p:spPr bwMode="auto">
              <a:xfrm>
                <a:off x="1712" y="2502"/>
                <a:ext cx="325" cy="325"/>
              </a:xfrm>
              <a:custGeom>
                <a:avLst/>
                <a:gdLst/>
                <a:ahLst/>
                <a:cxnLst>
                  <a:cxn ang="0">
                    <a:pos x="0" y="325"/>
                  </a:cxn>
                  <a:cxn ang="0">
                    <a:pos x="325" y="206"/>
                  </a:cxn>
                  <a:cxn ang="0">
                    <a:pos x="325" y="0"/>
                  </a:cxn>
                  <a:cxn ang="0">
                    <a:pos x="0" y="325"/>
                  </a:cxn>
                </a:cxnLst>
                <a:rect l="0" t="0" r="r" b="b"/>
                <a:pathLst>
                  <a:path w="325" h="325">
                    <a:moveTo>
                      <a:pt x="0" y="325"/>
                    </a:moveTo>
                    <a:lnTo>
                      <a:pt x="325" y="206"/>
                    </a:lnTo>
                    <a:lnTo>
                      <a:pt x="325" y="0"/>
                    </a:lnTo>
                    <a:lnTo>
                      <a:pt x="0" y="325"/>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0" name="Line 1836"/>
              <p:cNvSpPr>
                <a:spLocks noChangeShapeType="1"/>
              </p:cNvSpPr>
              <p:nvPr/>
            </p:nvSpPr>
            <p:spPr bwMode="auto">
              <a:xfrm flipV="1">
                <a:off x="1712" y="2708"/>
                <a:ext cx="325" cy="11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1" name="Line 1837"/>
              <p:cNvSpPr>
                <a:spLocks noChangeShapeType="1"/>
              </p:cNvSpPr>
              <p:nvPr/>
            </p:nvSpPr>
            <p:spPr bwMode="auto">
              <a:xfrm flipV="1">
                <a:off x="2037" y="2502"/>
                <a:ext cx="1" cy="20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2" name="Freeform 1838"/>
              <p:cNvSpPr>
                <a:spLocks/>
              </p:cNvSpPr>
              <p:nvPr/>
            </p:nvSpPr>
            <p:spPr bwMode="auto">
              <a:xfrm>
                <a:off x="1712" y="2628"/>
                <a:ext cx="571" cy="159"/>
              </a:xfrm>
              <a:custGeom>
                <a:avLst/>
                <a:gdLst/>
                <a:ahLst/>
                <a:cxnLst>
                  <a:cxn ang="0">
                    <a:pos x="0" y="0"/>
                  </a:cxn>
                  <a:cxn ang="0">
                    <a:pos x="252" y="159"/>
                  </a:cxn>
                  <a:cxn ang="0">
                    <a:pos x="571" y="40"/>
                  </a:cxn>
                  <a:cxn ang="0">
                    <a:pos x="0" y="0"/>
                  </a:cxn>
                </a:cxnLst>
                <a:rect l="0" t="0" r="r" b="b"/>
                <a:pathLst>
                  <a:path w="571" h="159">
                    <a:moveTo>
                      <a:pt x="0" y="0"/>
                    </a:moveTo>
                    <a:lnTo>
                      <a:pt x="252" y="159"/>
                    </a:lnTo>
                    <a:lnTo>
                      <a:pt x="571" y="40"/>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3" name="Line 1839"/>
              <p:cNvSpPr>
                <a:spLocks noChangeShapeType="1"/>
              </p:cNvSpPr>
              <p:nvPr/>
            </p:nvSpPr>
            <p:spPr bwMode="auto">
              <a:xfrm>
                <a:off x="1712" y="2628"/>
                <a:ext cx="252"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4" name="Line 1840"/>
              <p:cNvSpPr>
                <a:spLocks noChangeShapeType="1"/>
              </p:cNvSpPr>
              <p:nvPr/>
            </p:nvSpPr>
            <p:spPr bwMode="auto">
              <a:xfrm flipV="1">
                <a:off x="1964" y="2668"/>
                <a:ext cx="319" cy="11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5" name="Freeform 1841"/>
              <p:cNvSpPr>
                <a:spLocks/>
              </p:cNvSpPr>
              <p:nvPr/>
            </p:nvSpPr>
            <p:spPr bwMode="auto">
              <a:xfrm>
                <a:off x="1712" y="2502"/>
                <a:ext cx="571" cy="166"/>
              </a:xfrm>
              <a:custGeom>
                <a:avLst/>
                <a:gdLst/>
                <a:ahLst/>
                <a:cxnLst>
                  <a:cxn ang="0">
                    <a:pos x="0" y="126"/>
                  </a:cxn>
                  <a:cxn ang="0">
                    <a:pos x="325" y="0"/>
                  </a:cxn>
                  <a:cxn ang="0">
                    <a:pos x="571" y="166"/>
                  </a:cxn>
                  <a:cxn ang="0">
                    <a:pos x="0" y="126"/>
                  </a:cxn>
                </a:cxnLst>
                <a:rect l="0" t="0" r="r" b="b"/>
                <a:pathLst>
                  <a:path w="571" h="166">
                    <a:moveTo>
                      <a:pt x="0" y="126"/>
                    </a:moveTo>
                    <a:lnTo>
                      <a:pt x="325" y="0"/>
                    </a:lnTo>
                    <a:lnTo>
                      <a:pt x="571" y="166"/>
                    </a:lnTo>
                    <a:lnTo>
                      <a:pt x="0" y="126"/>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6" name="Line 1842"/>
              <p:cNvSpPr>
                <a:spLocks noChangeShapeType="1"/>
              </p:cNvSpPr>
              <p:nvPr/>
            </p:nvSpPr>
            <p:spPr bwMode="auto">
              <a:xfrm flipV="1">
                <a:off x="1712" y="2502"/>
                <a:ext cx="325"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7" name="Line 1843"/>
              <p:cNvSpPr>
                <a:spLocks noChangeShapeType="1"/>
              </p:cNvSpPr>
              <p:nvPr/>
            </p:nvSpPr>
            <p:spPr bwMode="auto">
              <a:xfrm>
                <a:off x="2037" y="2502"/>
                <a:ext cx="246"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8" name="Freeform 1844"/>
              <p:cNvSpPr>
                <a:spLocks/>
              </p:cNvSpPr>
              <p:nvPr/>
            </p:nvSpPr>
            <p:spPr bwMode="auto">
              <a:xfrm>
                <a:off x="2024" y="2502"/>
                <a:ext cx="325" cy="531"/>
              </a:xfrm>
              <a:custGeom>
                <a:avLst/>
                <a:gdLst/>
                <a:ahLst/>
                <a:cxnLst>
                  <a:cxn ang="0">
                    <a:pos x="0" y="531"/>
                  </a:cxn>
                  <a:cxn ang="0">
                    <a:pos x="325" y="405"/>
                  </a:cxn>
                  <a:cxn ang="0">
                    <a:pos x="325" y="0"/>
                  </a:cxn>
                  <a:cxn ang="0">
                    <a:pos x="0" y="531"/>
                  </a:cxn>
                </a:cxnLst>
                <a:rect l="0" t="0" r="r" b="b"/>
                <a:pathLst>
                  <a:path w="325" h="531">
                    <a:moveTo>
                      <a:pt x="0" y="531"/>
                    </a:moveTo>
                    <a:lnTo>
                      <a:pt x="325" y="405"/>
                    </a:lnTo>
                    <a:lnTo>
                      <a:pt x="325" y="0"/>
                    </a:lnTo>
                    <a:lnTo>
                      <a:pt x="0" y="531"/>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9" name="Line 1845"/>
              <p:cNvSpPr>
                <a:spLocks noChangeShapeType="1"/>
              </p:cNvSpPr>
              <p:nvPr/>
            </p:nvSpPr>
            <p:spPr bwMode="auto">
              <a:xfrm flipV="1">
                <a:off x="2024" y="2907"/>
                <a:ext cx="325"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871" name="Line 1847"/>
            <p:cNvSpPr>
              <a:spLocks noChangeShapeType="1"/>
            </p:cNvSpPr>
            <p:nvPr/>
          </p:nvSpPr>
          <p:spPr bwMode="auto">
            <a:xfrm flipV="1">
              <a:off x="2349" y="2502"/>
              <a:ext cx="1" cy="40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2" name="Freeform 1848"/>
            <p:cNvSpPr>
              <a:spLocks/>
            </p:cNvSpPr>
            <p:nvPr/>
          </p:nvSpPr>
          <p:spPr bwMode="auto">
            <a:xfrm>
              <a:off x="2024" y="2502"/>
              <a:ext cx="325" cy="531"/>
            </a:xfrm>
            <a:custGeom>
              <a:avLst/>
              <a:gdLst/>
              <a:ahLst/>
              <a:cxnLst>
                <a:cxn ang="0">
                  <a:pos x="0" y="531"/>
                </a:cxn>
                <a:cxn ang="0">
                  <a:pos x="0" y="126"/>
                </a:cxn>
                <a:cxn ang="0">
                  <a:pos x="325" y="0"/>
                </a:cxn>
                <a:cxn ang="0">
                  <a:pos x="0" y="531"/>
                </a:cxn>
              </a:cxnLst>
              <a:rect l="0" t="0" r="r" b="b"/>
              <a:pathLst>
                <a:path w="325" h="531">
                  <a:moveTo>
                    <a:pt x="0" y="531"/>
                  </a:moveTo>
                  <a:lnTo>
                    <a:pt x="0" y="126"/>
                  </a:lnTo>
                  <a:lnTo>
                    <a:pt x="325" y="0"/>
                  </a:lnTo>
                  <a:lnTo>
                    <a:pt x="0" y="531"/>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3" name="Line 1849"/>
            <p:cNvSpPr>
              <a:spLocks noChangeShapeType="1"/>
            </p:cNvSpPr>
            <p:nvPr/>
          </p:nvSpPr>
          <p:spPr bwMode="auto">
            <a:xfrm flipV="1">
              <a:off x="2024" y="2628"/>
              <a:ext cx="1" cy="40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4" name="Line 1850"/>
            <p:cNvSpPr>
              <a:spLocks noChangeShapeType="1"/>
            </p:cNvSpPr>
            <p:nvPr/>
          </p:nvSpPr>
          <p:spPr bwMode="auto">
            <a:xfrm flipV="1">
              <a:off x="2024" y="2502"/>
              <a:ext cx="325"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5" name="Freeform 1851"/>
            <p:cNvSpPr>
              <a:spLocks/>
            </p:cNvSpPr>
            <p:nvPr/>
          </p:nvSpPr>
          <p:spPr bwMode="auto">
            <a:xfrm>
              <a:off x="2429" y="2269"/>
              <a:ext cx="245" cy="605"/>
            </a:xfrm>
            <a:custGeom>
              <a:avLst/>
              <a:gdLst/>
              <a:ahLst/>
              <a:cxnLst>
                <a:cxn ang="0">
                  <a:pos x="0" y="605"/>
                </a:cxn>
                <a:cxn ang="0">
                  <a:pos x="0" y="0"/>
                </a:cxn>
                <a:cxn ang="0">
                  <a:pos x="245" y="166"/>
                </a:cxn>
                <a:cxn ang="0">
                  <a:pos x="0" y="605"/>
                </a:cxn>
              </a:cxnLst>
              <a:rect l="0" t="0" r="r" b="b"/>
              <a:pathLst>
                <a:path w="245" h="605">
                  <a:moveTo>
                    <a:pt x="0" y="605"/>
                  </a:moveTo>
                  <a:lnTo>
                    <a:pt x="0" y="0"/>
                  </a:lnTo>
                  <a:lnTo>
                    <a:pt x="245" y="166"/>
                  </a:lnTo>
                  <a:lnTo>
                    <a:pt x="0" y="605"/>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6" name="Line 1852"/>
            <p:cNvSpPr>
              <a:spLocks noChangeShapeType="1"/>
            </p:cNvSpPr>
            <p:nvPr/>
          </p:nvSpPr>
          <p:spPr bwMode="auto">
            <a:xfrm flipV="1">
              <a:off x="2429" y="2269"/>
              <a:ext cx="1" cy="60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7" name="Line 1853"/>
            <p:cNvSpPr>
              <a:spLocks noChangeShapeType="1"/>
            </p:cNvSpPr>
            <p:nvPr/>
          </p:nvSpPr>
          <p:spPr bwMode="auto">
            <a:xfrm>
              <a:off x="2429" y="2269"/>
              <a:ext cx="245"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8" name="Freeform 1854"/>
            <p:cNvSpPr>
              <a:spLocks/>
            </p:cNvSpPr>
            <p:nvPr/>
          </p:nvSpPr>
          <p:spPr bwMode="auto">
            <a:xfrm>
              <a:off x="2429" y="2435"/>
              <a:ext cx="245" cy="605"/>
            </a:xfrm>
            <a:custGeom>
              <a:avLst/>
              <a:gdLst/>
              <a:ahLst/>
              <a:cxnLst>
                <a:cxn ang="0">
                  <a:pos x="0" y="439"/>
                </a:cxn>
                <a:cxn ang="0">
                  <a:pos x="245" y="605"/>
                </a:cxn>
                <a:cxn ang="0">
                  <a:pos x="245" y="0"/>
                </a:cxn>
                <a:cxn ang="0">
                  <a:pos x="0" y="439"/>
                </a:cxn>
              </a:cxnLst>
              <a:rect l="0" t="0" r="r" b="b"/>
              <a:pathLst>
                <a:path w="245" h="605">
                  <a:moveTo>
                    <a:pt x="0" y="439"/>
                  </a:moveTo>
                  <a:lnTo>
                    <a:pt x="245" y="605"/>
                  </a:lnTo>
                  <a:lnTo>
                    <a:pt x="245" y="0"/>
                  </a:lnTo>
                  <a:lnTo>
                    <a:pt x="0" y="439"/>
                  </a:lnTo>
                  <a:close/>
                </a:path>
              </a:pathLst>
            </a:cu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9" name="Line 1855"/>
            <p:cNvSpPr>
              <a:spLocks noChangeShapeType="1"/>
            </p:cNvSpPr>
            <p:nvPr/>
          </p:nvSpPr>
          <p:spPr bwMode="auto">
            <a:xfrm>
              <a:off x="2429" y="2874"/>
              <a:ext cx="245"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0" name="Line 1856"/>
            <p:cNvSpPr>
              <a:spLocks noChangeShapeType="1"/>
            </p:cNvSpPr>
            <p:nvPr/>
          </p:nvSpPr>
          <p:spPr bwMode="auto">
            <a:xfrm flipV="1">
              <a:off x="2674" y="2435"/>
              <a:ext cx="1" cy="60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1" name="Freeform 1857"/>
            <p:cNvSpPr>
              <a:spLocks/>
            </p:cNvSpPr>
            <p:nvPr/>
          </p:nvSpPr>
          <p:spPr bwMode="auto">
            <a:xfrm>
              <a:off x="2349" y="2502"/>
              <a:ext cx="246" cy="564"/>
            </a:xfrm>
            <a:custGeom>
              <a:avLst/>
              <a:gdLst/>
              <a:ahLst/>
              <a:cxnLst>
                <a:cxn ang="0">
                  <a:pos x="0" y="0"/>
                </a:cxn>
                <a:cxn ang="0">
                  <a:pos x="0" y="405"/>
                </a:cxn>
                <a:cxn ang="0">
                  <a:pos x="246" y="564"/>
                </a:cxn>
                <a:cxn ang="0">
                  <a:pos x="0" y="0"/>
                </a:cxn>
              </a:cxnLst>
              <a:rect l="0" t="0" r="r" b="b"/>
              <a:pathLst>
                <a:path w="246" h="564">
                  <a:moveTo>
                    <a:pt x="0" y="0"/>
                  </a:moveTo>
                  <a:lnTo>
                    <a:pt x="0" y="405"/>
                  </a:lnTo>
                  <a:lnTo>
                    <a:pt x="246" y="564"/>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2" name="Line 1858"/>
            <p:cNvSpPr>
              <a:spLocks noChangeShapeType="1"/>
            </p:cNvSpPr>
            <p:nvPr/>
          </p:nvSpPr>
          <p:spPr bwMode="auto">
            <a:xfrm>
              <a:off x="2349" y="2502"/>
              <a:ext cx="1" cy="40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3" name="Line 1859"/>
            <p:cNvSpPr>
              <a:spLocks noChangeShapeType="1"/>
            </p:cNvSpPr>
            <p:nvPr/>
          </p:nvSpPr>
          <p:spPr bwMode="auto">
            <a:xfrm>
              <a:off x="2349" y="2907"/>
              <a:ext cx="246"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4" name="Freeform 1860"/>
            <p:cNvSpPr>
              <a:spLocks/>
            </p:cNvSpPr>
            <p:nvPr/>
          </p:nvSpPr>
          <p:spPr bwMode="auto">
            <a:xfrm>
              <a:off x="2349" y="2502"/>
              <a:ext cx="246" cy="564"/>
            </a:xfrm>
            <a:custGeom>
              <a:avLst/>
              <a:gdLst/>
              <a:ahLst/>
              <a:cxnLst>
                <a:cxn ang="0">
                  <a:pos x="0" y="0"/>
                </a:cxn>
                <a:cxn ang="0">
                  <a:pos x="246" y="166"/>
                </a:cxn>
                <a:cxn ang="0">
                  <a:pos x="246" y="564"/>
                </a:cxn>
                <a:cxn ang="0">
                  <a:pos x="0" y="0"/>
                </a:cxn>
              </a:cxnLst>
              <a:rect l="0" t="0" r="r" b="b"/>
              <a:pathLst>
                <a:path w="246" h="564">
                  <a:moveTo>
                    <a:pt x="0" y="0"/>
                  </a:moveTo>
                  <a:lnTo>
                    <a:pt x="246" y="166"/>
                  </a:lnTo>
                  <a:lnTo>
                    <a:pt x="246" y="564"/>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5" name="Line 1861"/>
            <p:cNvSpPr>
              <a:spLocks noChangeShapeType="1"/>
            </p:cNvSpPr>
            <p:nvPr/>
          </p:nvSpPr>
          <p:spPr bwMode="auto">
            <a:xfrm>
              <a:off x="2349" y="2502"/>
              <a:ext cx="246"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6" name="Line 1862"/>
            <p:cNvSpPr>
              <a:spLocks noChangeShapeType="1"/>
            </p:cNvSpPr>
            <p:nvPr/>
          </p:nvSpPr>
          <p:spPr bwMode="auto">
            <a:xfrm>
              <a:off x="2595" y="2668"/>
              <a:ext cx="1" cy="39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7" name="Freeform 1863"/>
            <p:cNvSpPr>
              <a:spLocks/>
            </p:cNvSpPr>
            <p:nvPr/>
          </p:nvSpPr>
          <p:spPr bwMode="auto">
            <a:xfrm>
              <a:off x="2024" y="2502"/>
              <a:ext cx="571" cy="166"/>
            </a:xfrm>
            <a:custGeom>
              <a:avLst/>
              <a:gdLst/>
              <a:ahLst/>
              <a:cxnLst>
                <a:cxn ang="0">
                  <a:pos x="0" y="126"/>
                </a:cxn>
                <a:cxn ang="0">
                  <a:pos x="325" y="0"/>
                </a:cxn>
                <a:cxn ang="0">
                  <a:pos x="571" y="166"/>
                </a:cxn>
                <a:cxn ang="0">
                  <a:pos x="0" y="126"/>
                </a:cxn>
              </a:cxnLst>
              <a:rect l="0" t="0" r="r" b="b"/>
              <a:pathLst>
                <a:path w="571" h="166">
                  <a:moveTo>
                    <a:pt x="0" y="126"/>
                  </a:moveTo>
                  <a:lnTo>
                    <a:pt x="325" y="0"/>
                  </a:lnTo>
                  <a:lnTo>
                    <a:pt x="571" y="166"/>
                  </a:lnTo>
                  <a:lnTo>
                    <a:pt x="0" y="126"/>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8" name="Line 1864"/>
            <p:cNvSpPr>
              <a:spLocks noChangeShapeType="1"/>
            </p:cNvSpPr>
            <p:nvPr/>
          </p:nvSpPr>
          <p:spPr bwMode="auto">
            <a:xfrm flipV="1">
              <a:off x="2024" y="2502"/>
              <a:ext cx="325"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9" name="Line 1865"/>
            <p:cNvSpPr>
              <a:spLocks noChangeShapeType="1"/>
            </p:cNvSpPr>
            <p:nvPr/>
          </p:nvSpPr>
          <p:spPr bwMode="auto">
            <a:xfrm>
              <a:off x="2349" y="2502"/>
              <a:ext cx="246"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0" name="Freeform 1866"/>
            <p:cNvSpPr>
              <a:spLocks/>
            </p:cNvSpPr>
            <p:nvPr/>
          </p:nvSpPr>
          <p:spPr bwMode="auto">
            <a:xfrm>
              <a:off x="2024" y="2907"/>
              <a:ext cx="325" cy="286"/>
            </a:xfrm>
            <a:custGeom>
              <a:avLst/>
              <a:gdLst/>
              <a:ahLst/>
              <a:cxnLst>
                <a:cxn ang="0">
                  <a:pos x="245" y="286"/>
                </a:cxn>
                <a:cxn ang="0">
                  <a:pos x="0" y="126"/>
                </a:cxn>
                <a:cxn ang="0">
                  <a:pos x="325" y="0"/>
                </a:cxn>
                <a:cxn ang="0">
                  <a:pos x="245" y="286"/>
                </a:cxn>
              </a:cxnLst>
              <a:rect l="0" t="0" r="r" b="b"/>
              <a:pathLst>
                <a:path w="325" h="286">
                  <a:moveTo>
                    <a:pt x="245" y="286"/>
                  </a:moveTo>
                  <a:lnTo>
                    <a:pt x="0" y="126"/>
                  </a:lnTo>
                  <a:lnTo>
                    <a:pt x="325" y="0"/>
                  </a:lnTo>
                  <a:lnTo>
                    <a:pt x="245" y="286"/>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1" name="Line 1867"/>
            <p:cNvSpPr>
              <a:spLocks noChangeShapeType="1"/>
            </p:cNvSpPr>
            <p:nvPr/>
          </p:nvSpPr>
          <p:spPr bwMode="auto">
            <a:xfrm flipH="1" flipV="1">
              <a:off x="2024" y="3033"/>
              <a:ext cx="245" cy="1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2" name="Line 1868"/>
            <p:cNvSpPr>
              <a:spLocks noChangeShapeType="1"/>
            </p:cNvSpPr>
            <p:nvPr/>
          </p:nvSpPr>
          <p:spPr bwMode="auto">
            <a:xfrm flipV="1">
              <a:off x="2024" y="2907"/>
              <a:ext cx="325"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3" name="Freeform 1869"/>
            <p:cNvSpPr>
              <a:spLocks/>
            </p:cNvSpPr>
            <p:nvPr/>
          </p:nvSpPr>
          <p:spPr bwMode="auto">
            <a:xfrm>
              <a:off x="2024" y="2628"/>
              <a:ext cx="571" cy="159"/>
            </a:xfrm>
            <a:custGeom>
              <a:avLst/>
              <a:gdLst/>
              <a:ahLst/>
              <a:cxnLst>
                <a:cxn ang="0">
                  <a:pos x="0" y="0"/>
                </a:cxn>
                <a:cxn ang="0">
                  <a:pos x="245" y="159"/>
                </a:cxn>
                <a:cxn ang="0">
                  <a:pos x="571" y="40"/>
                </a:cxn>
                <a:cxn ang="0">
                  <a:pos x="0" y="0"/>
                </a:cxn>
              </a:cxnLst>
              <a:rect l="0" t="0" r="r" b="b"/>
              <a:pathLst>
                <a:path w="571" h="159">
                  <a:moveTo>
                    <a:pt x="0" y="0"/>
                  </a:moveTo>
                  <a:lnTo>
                    <a:pt x="245" y="159"/>
                  </a:lnTo>
                  <a:lnTo>
                    <a:pt x="571" y="40"/>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4" name="Line 1870"/>
            <p:cNvSpPr>
              <a:spLocks noChangeShapeType="1"/>
            </p:cNvSpPr>
            <p:nvPr/>
          </p:nvSpPr>
          <p:spPr bwMode="auto">
            <a:xfrm>
              <a:off x="2024" y="2628"/>
              <a:ext cx="245"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5" name="Line 1871"/>
            <p:cNvSpPr>
              <a:spLocks noChangeShapeType="1"/>
            </p:cNvSpPr>
            <p:nvPr/>
          </p:nvSpPr>
          <p:spPr bwMode="auto">
            <a:xfrm flipV="1">
              <a:off x="2269" y="2668"/>
              <a:ext cx="326" cy="11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6" name="Freeform 1872"/>
            <p:cNvSpPr>
              <a:spLocks/>
            </p:cNvSpPr>
            <p:nvPr/>
          </p:nvSpPr>
          <p:spPr bwMode="auto">
            <a:xfrm>
              <a:off x="2269" y="2668"/>
              <a:ext cx="326" cy="398"/>
            </a:xfrm>
            <a:custGeom>
              <a:avLst/>
              <a:gdLst/>
              <a:ahLst/>
              <a:cxnLst>
                <a:cxn ang="0">
                  <a:pos x="0" y="119"/>
                </a:cxn>
                <a:cxn ang="0">
                  <a:pos x="326" y="0"/>
                </a:cxn>
                <a:cxn ang="0">
                  <a:pos x="326" y="398"/>
                </a:cxn>
                <a:cxn ang="0">
                  <a:pos x="0" y="119"/>
                </a:cxn>
              </a:cxnLst>
              <a:rect l="0" t="0" r="r" b="b"/>
              <a:pathLst>
                <a:path w="326" h="398">
                  <a:moveTo>
                    <a:pt x="0" y="119"/>
                  </a:moveTo>
                  <a:lnTo>
                    <a:pt x="326" y="0"/>
                  </a:lnTo>
                  <a:lnTo>
                    <a:pt x="326" y="398"/>
                  </a:lnTo>
                  <a:lnTo>
                    <a:pt x="0" y="119"/>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7" name="Line 1873"/>
            <p:cNvSpPr>
              <a:spLocks noChangeShapeType="1"/>
            </p:cNvSpPr>
            <p:nvPr/>
          </p:nvSpPr>
          <p:spPr bwMode="auto">
            <a:xfrm flipV="1">
              <a:off x="2269" y="2668"/>
              <a:ext cx="326" cy="11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8" name="Line 1874"/>
            <p:cNvSpPr>
              <a:spLocks noChangeShapeType="1"/>
            </p:cNvSpPr>
            <p:nvPr/>
          </p:nvSpPr>
          <p:spPr bwMode="auto">
            <a:xfrm>
              <a:off x="2595" y="2668"/>
              <a:ext cx="1" cy="39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9" name="Freeform 1875"/>
            <p:cNvSpPr>
              <a:spLocks/>
            </p:cNvSpPr>
            <p:nvPr/>
          </p:nvSpPr>
          <p:spPr bwMode="auto">
            <a:xfrm>
              <a:off x="2269" y="2907"/>
              <a:ext cx="326" cy="286"/>
            </a:xfrm>
            <a:custGeom>
              <a:avLst/>
              <a:gdLst/>
              <a:ahLst/>
              <a:cxnLst>
                <a:cxn ang="0">
                  <a:pos x="0" y="286"/>
                </a:cxn>
                <a:cxn ang="0">
                  <a:pos x="326" y="159"/>
                </a:cxn>
                <a:cxn ang="0">
                  <a:pos x="80" y="0"/>
                </a:cxn>
                <a:cxn ang="0">
                  <a:pos x="0" y="286"/>
                </a:cxn>
              </a:cxnLst>
              <a:rect l="0" t="0" r="r" b="b"/>
              <a:pathLst>
                <a:path w="326" h="286">
                  <a:moveTo>
                    <a:pt x="0" y="286"/>
                  </a:moveTo>
                  <a:lnTo>
                    <a:pt x="326" y="159"/>
                  </a:lnTo>
                  <a:lnTo>
                    <a:pt x="80" y="0"/>
                  </a:lnTo>
                  <a:lnTo>
                    <a:pt x="0" y="286"/>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0" name="Line 1876"/>
            <p:cNvSpPr>
              <a:spLocks noChangeShapeType="1"/>
            </p:cNvSpPr>
            <p:nvPr/>
          </p:nvSpPr>
          <p:spPr bwMode="auto">
            <a:xfrm flipV="1">
              <a:off x="2269" y="3066"/>
              <a:ext cx="326" cy="1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1" name="Line 1877"/>
            <p:cNvSpPr>
              <a:spLocks noChangeShapeType="1"/>
            </p:cNvSpPr>
            <p:nvPr/>
          </p:nvSpPr>
          <p:spPr bwMode="auto">
            <a:xfrm flipH="1" flipV="1">
              <a:off x="2349" y="2907"/>
              <a:ext cx="246"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2" name="Freeform 1878"/>
            <p:cNvSpPr>
              <a:spLocks/>
            </p:cNvSpPr>
            <p:nvPr/>
          </p:nvSpPr>
          <p:spPr bwMode="auto">
            <a:xfrm>
              <a:off x="2269" y="2787"/>
              <a:ext cx="326" cy="406"/>
            </a:xfrm>
            <a:custGeom>
              <a:avLst/>
              <a:gdLst/>
              <a:ahLst/>
              <a:cxnLst>
                <a:cxn ang="0">
                  <a:pos x="0" y="0"/>
                </a:cxn>
                <a:cxn ang="0">
                  <a:pos x="0" y="406"/>
                </a:cxn>
                <a:cxn ang="0">
                  <a:pos x="326" y="279"/>
                </a:cxn>
                <a:cxn ang="0">
                  <a:pos x="0" y="0"/>
                </a:cxn>
              </a:cxnLst>
              <a:rect l="0" t="0" r="r" b="b"/>
              <a:pathLst>
                <a:path w="326" h="406">
                  <a:moveTo>
                    <a:pt x="0" y="0"/>
                  </a:moveTo>
                  <a:lnTo>
                    <a:pt x="0" y="406"/>
                  </a:lnTo>
                  <a:lnTo>
                    <a:pt x="326" y="279"/>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3" name="Line 1879"/>
            <p:cNvSpPr>
              <a:spLocks noChangeShapeType="1"/>
            </p:cNvSpPr>
            <p:nvPr/>
          </p:nvSpPr>
          <p:spPr bwMode="auto">
            <a:xfrm>
              <a:off x="2269" y="2787"/>
              <a:ext cx="1" cy="40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4" name="Line 1880"/>
            <p:cNvSpPr>
              <a:spLocks noChangeShapeType="1"/>
            </p:cNvSpPr>
            <p:nvPr/>
          </p:nvSpPr>
          <p:spPr bwMode="auto">
            <a:xfrm flipV="1">
              <a:off x="2269" y="3066"/>
              <a:ext cx="326" cy="1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5" name="Freeform 1881"/>
            <p:cNvSpPr>
              <a:spLocks/>
            </p:cNvSpPr>
            <p:nvPr/>
          </p:nvSpPr>
          <p:spPr bwMode="auto">
            <a:xfrm>
              <a:off x="2336" y="2502"/>
              <a:ext cx="318" cy="730"/>
            </a:xfrm>
            <a:custGeom>
              <a:avLst/>
              <a:gdLst/>
              <a:ahLst/>
              <a:cxnLst>
                <a:cxn ang="0">
                  <a:pos x="0" y="730"/>
                </a:cxn>
                <a:cxn ang="0">
                  <a:pos x="0" y="126"/>
                </a:cxn>
                <a:cxn ang="0">
                  <a:pos x="318" y="0"/>
                </a:cxn>
                <a:cxn ang="0">
                  <a:pos x="0" y="730"/>
                </a:cxn>
              </a:cxnLst>
              <a:rect l="0" t="0" r="r" b="b"/>
              <a:pathLst>
                <a:path w="318" h="730">
                  <a:moveTo>
                    <a:pt x="0" y="730"/>
                  </a:moveTo>
                  <a:lnTo>
                    <a:pt x="0" y="126"/>
                  </a:lnTo>
                  <a:lnTo>
                    <a:pt x="318" y="0"/>
                  </a:lnTo>
                  <a:lnTo>
                    <a:pt x="0" y="73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6" name="Line 1882"/>
            <p:cNvSpPr>
              <a:spLocks noChangeShapeType="1"/>
            </p:cNvSpPr>
            <p:nvPr/>
          </p:nvSpPr>
          <p:spPr bwMode="auto">
            <a:xfrm flipV="1">
              <a:off x="2336" y="2628"/>
              <a:ext cx="1" cy="60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7" name="Line 1883"/>
            <p:cNvSpPr>
              <a:spLocks noChangeShapeType="1"/>
            </p:cNvSpPr>
            <p:nvPr/>
          </p:nvSpPr>
          <p:spPr bwMode="auto">
            <a:xfrm flipV="1">
              <a:off x="2336" y="2502"/>
              <a:ext cx="318"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8" name="Freeform 1884"/>
            <p:cNvSpPr>
              <a:spLocks/>
            </p:cNvSpPr>
            <p:nvPr/>
          </p:nvSpPr>
          <p:spPr bwMode="auto">
            <a:xfrm>
              <a:off x="2336" y="2502"/>
              <a:ext cx="318" cy="730"/>
            </a:xfrm>
            <a:custGeom>
              <a:avLst/>
              <a:gdLst/>
              <a:ahLst/>
              <a:cxnLst>
                <a:cxn ang="0">
                  <a:pos x="0" y="730"/>
                </a:cxn>
                <a:cxn ang="0">
                  <a:pos x="318" y="604"/>
                </a:cxn>
                <a:cxn ang="0">
                  <a:pos x="318" y="0"/>
                </a:cxn>
                <a:cxn ang="0">
                  <a:pos x="0" y="730"/>
                </a:cxn>
              </a:cxnLst>
              <a:rect l="0" t="0" r="r" b="b"/>
              <a:pathLst>
                <a:path w="318" h="730">
                  <a:moveTo>
                    <a:pt x="0" y="730"/>
                  </a:moveTo>
                  <a:lnTo>
                    <a:pt x="318" y="604"/>
                  </a:lnTo>
                  <a:lnTo>
                    <a:pt x="318" y="0"/>
                  </a:lnTo>
                  <a:lnTo>
                    <a:pt x="0" y="73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9" name="Line 1885"/>
            <p:cNvSpPr>
              <a:spLocks noChangeShapeType="1"/>
            </p:cNvSpPr>
            <p:nvPr/>
          </p:nvSpPr>
          <p:spPr bwMode="auto">
            <a:xfrm flipV="1">
              <a:off x="2336" y="3106"/>
              <a:ext cx="318"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0" name="Line 1886"/>
            <p:cNvSpPr>
              <a:spLocks noChangeShapeType="1"/>
            </p:cNvSpPr>
            <p:nvPr/>
          </p:nvSpPr>
          <p:spPr bwMode="auto">
            <a:xfrm flipV="1">
              <a:off x="2654" y="2502"/>
              <a:ext cx="1" cy="60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1" name="Freeform 1887"/>
            <p:cNvSpPr>
              <a:spLocks/>
            </p:cNvSpPr>
            <p:nvPr/>
          </p:nvSpPr>
          <p:spPr bwMode="auto">
            <a:xfrm>
              <a:off x="2654" y="2502"/>
              <a:ext cx="246" cy="770"/>
            </a:xfrm>
            <a:custGeom>
              <a:avLst/>
              <a:gdLst/>
              <a:ahLst/>
              <a:cxnLst>
                <a:cxn ang="0">
                  <a:pos x="0" y="0"/>
                </a:cxn>
                <a:cxn ang="0">
                  <a:pos x="246" y="166"/>
                </a:cxn>
                <a:cxn ang="0">
                  <a:pos x="246" y="770"/>
                </a:cxn>
                <a:cxn ang="0">
                  <a:pos x="0" y="0"/>
                </a:cxn>
              </a:cxnLst>
              <a:rect l="0" t="0" r="r" b="b"/>
              <a:pathLst>
                <a:path w="246" h="770">
                  <a:moveTo>
                    <a:pt x="0" y="0"/>
                  </a:moveTo>
                  <a:lnTo>
                    <a:pt x="246" y="166"/>
                  </a:lnTo>
                  <a:lnTo>
                    <a:pt x="246" y="770"/>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2" name="Line 1888"/>
            <p:cNvSpPr>
              <a:spLocks noChangeShapeType="1"/>
            </p:cNvSpPr>
            <p:nvPr/>
          </p:nvSpPr>
          <p:spPr bwMode="auto">
            <a:xfrm>
              <a:off x="2654" y="2502"/>
              <a:ext cx="246"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3" name="Line 1889"/>
            <p:cNvSpPr>
              <a:spLocks noChangeShapeType="1"/>
            </p:cNvSpPr>
            <p:nvPr/>
          </p:nvSpPr>
          <p:spPr bwMode="auto">
            <a:xfrm>
              <a:off x="2900" y="2668"/>
              <a:ext cx="1" cy="60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4" name="Freeform 1890"/>
            <p:cNvSpPr>
              <a:spLocks/>
            </p:cNvSpPr>
            <p:nvPr/>
          </p:nvSpPr>
          <p:spPr bwMode="auto">
            <a:xfrm>
              <a:off x="2654" y="2502"/>
              <a:ext cx="246" cy="770"/>
            </a:xfrm>
            <a:custGeom>
              <a:avLst/>
              <a:gdLst/>
              <a:ahLst/>
              <a:cxnLst>
                <a:cxn ang="0">
                  <a:pos x="0" y="0"/>
                </a:cxn>
                <a:cxn ang="0">
                  <a:pos x="0" y="604"/>
                </a:cxn>
                <a:cxn ang="0">
                  <a:pos x="246" y="770"/>
                </a:cxn>
                <a:cxn ang="0">
                  <a:pos x="0" y="0"/>
                </a:cxn>
              </a:cxnLst>
              <a:rect l="0" t="0" r="r" b="b"/>
              <a:pathLst>
                <a:path w="246" h="770">
                  <a:moveTo>
                    <a:pt x="0" y="0"/>
                  </a:moveTo>
                  <a:lnTo>
                    <a:pt x="0" y="604"/>
                  </a:lnTo>
                  <a:lnTo>
                    <a:pt x="246" y="770"/>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5" name="Line 1891"/>
            <p:cNvSpPr>
              <a:spLocks noChangeShapeType="1"/>
            </p:cNvSpPr>
            <p:nvPr/>
          </p:nvSpPr>
          <p:spPr bwMode="auto">
            <a:xfrm>
              <a:off x="2654" y="2502"/>
              <a:ext cx="1" cy="60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6" name="Line 1892"/>
            <p:cNvSpPr>
              <a:spLocks noChangeShapeType="1"/>
            </p:cNvSpPr>
            <p:nvPr/>
          </p:nvSpPr>
          <p:spPr bwMode="auto">
            <a:xfrm>
              <a:off x="2654" y="3106"/>
              <a:ext cx="246"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7" name="Freeform 1893"/>
            <p:cNvSpPr>
              <a:spLocks/>
            </p:cNvSpPr>
            <p:nvPr/>
          </p:nvSpPr>
          <p:spPr bwMode="auto">
            <a:xfrm>
              <a:off x="2336" y="2502"/>
              <a:ext cx="564" cy="166"/>
            </a:xfrm>
            <a:custGeom>
              <a:avLst/>
              <a:gdLst/>
              <a:ahLst/>
              <a:cxnLst>
                <a:cxn ang="0">
                  <a:pos x="0" y="126"/>
                </a:cxn>
                <a:cxn ang="0">
                  <a:pos x="318" y="0"/>
                </a:cxn>
                <a:cxn ang="0">
                  <a:pos x="564" y="166"/>
                </a:cxn>
                <a:cxn ang="0">
                  <a:pos x="0" y="126"/>
                </a:cxn>
              </a:cxnLst>
              <a:rect l="0" t="0" r="r" b="b"/>
              <a:pathLst>
                <a:path w="564" h="166">
                  <a:moveTo>
                    <a:pt x="0" y="126"/>
                  </a:moveTo>
                  <a:lnTo>
                    <a:pt x="318" y="0"/>
                  </a:lnTo>
                  <a:lnTo>
                    <a:pt x="564" y="166"/>
                  </a:lnTo>
                  <a:lnTo>
                    <a:pt x="0" y="126"/>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8" name="Line 1894"/>
            <p:cNvSpPr>
              <a:spLocks noChangeShapeType="1"/>
            </p:cNvSpPr>
            <p:nvPr/>
          </p:nvSpPr>
          <p:spPr bwMode="auto">
            <a:xfrm flipV="1">
              <a:off x="2336" y="2502"/>
              <a:ext cx="318"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9" name="Line 1895"/>
            <p:cNvSpPr>
              <a:spLocks noChangeShapeType="1"/>
            </p:cNvSpPr>
            <p:nvPr/>
          </p:nvSpPr>
          <p:spPr bwMode="auto">
            <a:xfrm>
              <a:off x="2654" y="2502"/>
              <a:ext cx="246"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0" name="Freeform 1896"/>
            <p:cNvSpPr>
              <a:spLocks/>
            </p:cNvSpPr>
            <p:nvPr/>
          </p:nvSpPr>
          <p:spPr bwMode="auto">
            <a:xfrm>
              <a:off x="2336" y="2628"/>
              <a:ext cx="564" cy="159"/>
            </a:xfrm>
            <a:custGeom>
              <a:avLst/>
              <a:gdLst/>
              <a:ahLst/>
              <a:cxnLst>
                <a:cxn ang="0">
                  <a:pos x="0" y="0"/>
                </a:cxn>
                <a:cxn ang="0">
                  <a:pos x="245" y="159"/>
                </a:cxn>
                <a:cxn ang="0">
                  <a:pos x="564" y="40"/>
                </a:cxn>
                <a:cxn ang="0">
                  <a:pos x="0" y="0"/>
                </a:cxn>
              </a:cxnLst>
              <a:rect l="0" t="0" r="r" b="b"/>
              <a:pathLst>
                <a:path w="564" h="159">
                  <a:moveTo>
                    <a:pt x="0" y="0"/>
                  </a:moveTo>
                  <a:lnTo>
                    <a:pt x="245" y="159"/>
                  </a:lnTo>
                  <a:lnTo>
                    <a:pt x="564" y="40"/>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1" name="Line 1897"/>
            <p:cNvSpPr>
              <a:spLocks noChangeShapeType="1"/>
            </p:cNvSpPr>
            <p:nvPr/>
          </p:nvSpPr>
          <p:spPr bwMode="auto">
            <a:xfrm>
              <a:off x="2336" y="2628"/>
              <a:ext cx="245"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2" name="Line 1898"/>
            <p:cNvSpPr>
              <a:spLocks noChangeShapeType="1"/>
            </p:cNvSpPr>
            <p:nvPr/>
          </p:nvSpPr>
          <p:spPr bwMode="auto">
            <a:xfrm flipV="1">
              <a:off x="2581" y="2668"/>
              <a:ext cx="319" cy="11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3" name="Freeform 1899"/>
            <p:cNvSpPr>
              <a:spLocks/>
            </p:cNvSpPr>
            <p:nvPr/>
          </p:nvSpPr>
          <p:spPr bwMode="auto">
            <a:xfrm>
              <a:off x="2581" y="2668"/>
              <a:ext cx="319" cy="604"/>
            </a:xfrm>
            <a:custGeom>
              <a:avLst/>
              <a:gdLst/>
              <a:ahLst/>
              <a:cxnLst>
                <a:cxn ang="0">
                  <a:pos x="0" y="119"/>
                </a:cxn>
                <a:cxn ang="0">
                  <a:pos x="319" y="0"/>
                </a:cxn>
                <a:cxn ang="0">
                  <a:pos x="319" y="604"/>
                </a:cxn>
                <a:cxn ang="0">
                  <a:pos x="0" y="119"/>
                </a:cxn>
              </a:cxnLst>
              <a:rect l="0" t="0" r="r" b="b"/>
              <a:pathLst>
                <a:path w="319" h="604">
                  <a:moveTo>
                    <a:pt x="0" y="119"/>
                  </a:moveTo>
                  <a:lnTo>
                    <a:pt x="319" y="0"/>
                  </a:lnTo>
                  <a:lnTo>
                    <a:pt x="319" y="604"/>
                  </a:lnTo>
                  <a:lnTo>
                    <a:pt x="0" y="119"/>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4" name="Line 1900"/>
            <p:cNvSpPr>
              <a:spLocks noChangeShapeType="1"/>
            </p:cNvSpPr>
            <p:nvPr/>
          </p:nvSpPr>
          <p:spPr bwMode="auto">
            <a:xfrm flipV="1">
              <a:off x="2581" y="2668"/>
              <a:ext cx="319" cy="11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5" name="Line 1901"/>
            <p:cNvSpPr>
              <a:spLocks noChangeShapeType="1"/>
            </p:cNvSpPr>
            <p:nvPr/>
          </p:nvSpPr>
          <p:spPr bwMode="auto">
            <a:xfrm>
              <a:off x="2900" y="2668"/>
              <a:ext cx="1" cy="60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6" name="Freeform 1902"/>
            <p:cNvSpPr>
              <a:spLocks/>
            </p:cNvSpPr>
            <p:nvPr/>
          </p:nvSpPr>
          <p:spPr bwMode="auto">
            <a:xfrm>
              <a:off x="2336" y="3106"/>
              <a:ext cx="318" cy="286"/>
            </a:xfrm>
            <a:custGeom>
              <a:avLst/>
              <a:gdLst/>
              <a:ahLst/>
              <a:cxnLst>
                <a:cxn ang="0">
                  <a:pos x="245" y="286"/>
                </a:cxn>
                <a:cxn ang="0">
                  <a:pos x="0" y="126"/>
                </a:cxn>
                <a:cxn ang="0">
                  <a:pos x="318" y="0"/>
                </a:cxn>
                <a:cxn ang="0">
                  <a:pos x="245" y="286"/>
                </a:cxn>
              </a:cxnLst>
              <a:rect l="0" t="0" r="r" b="b"/>
              <a:pathLst>
                <a:path w="318" h="286">
                  <a:moveTo>
                    <a:pt x="245" y="286"/>
                  </a:moveTo>
                  <a:lnTo>
                    <a:pt x="0" y="126"/>
                  </a:lnTo>
                  <a:lnTo>
                    <a:pt x="318" y="0"/>
                  </a:lnTo>
                  <a:lnTo>
                    <a:pt x="245" y="286"/>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7" name="Line 1903"/>
            <p:cNvSpPr>
              <a:spLocks noChangeShapeType="1"/>
            </p:cNvSpPr>
            <p:nvPr/>
          </p:nvSpPr>
          <p:spPr bwMode="auto">
            <a:xfrm flipH="1" flipV="1">
              <a:off x="2336" y="3232"/>
              <a:ext cx="245" cy="1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8" name="Line 1904"/>
            <p:cNvSpPr>
              <a:spLocks noChangeShapeType="1"/>
            </p:cNvSpPr>
            <p:nvPr/>
          </p:nvSpPr>
          <p:spPr bwMode="auto">
            <a:xfrm flipV="1">
              <a:off x="2336" y="3106"/>
              <a:ext cx="318" cy="1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9" name="Freeform 1905"/>
            <p:cNvSpPr>
              <a:spLocks/>
            </p:cNvSpPr>
            <p:nvPr/>
          </p:nvSpPr>
          <p:spPr bwMode="auto">
            <a:xfrm>
              <a:off x="2581" y="2787"/>
              <a:ext cx="319" cy="605"/>
            </a:xfrm>
            <a:custGeom>
              <a:avLst/>
              <a:gdLst/>
              <a:ahLst/>
              <a:cxnLst>
                <a:cxn ang="0">
                  <a:pos x="0" y="0"/>
                </a:cxn>
                <a:cxn ang="0">
                  <a:pos x="0" y="605"/>
                </a:cxn>
                <a:cxn ang="0">
                  <a:pos x="319" y="485"/>
                </a:cxn>
                <a:cxn ang="0">
                  <a:pos x="0" y="0"/>
                </a:cxn>
              </a:cxnLst>
              <a:rect l="0" t="0" r="r" b="b"/>
              <a:pathLst>
                <a:path w="319" h="605">
                  <a:moveTo>
                    <a:pt x="0" y="0"/>
                  </a:moveTo>
                  <a:lnTo>
                    <a:pt x="0" y="605"/>
                  </a:lnTo>
                  <a:lnTo>
                    <a:pt x="319" y="485"/>
                  </a:lnTo>
                  <a:lnTo>
                    <a:pt x="0" y="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0" name="Line 1906"/>
            <p:cNvSpPr>
              <a:spLocks noChangeShapeType="1"/>
            </p:cNvSpPr>
            <p:nvPr/>
          </p:nvSpPr>
          <p:spPr bwMode="auto">
            <a:xfrm>
              <a:off x="2581" y="2787"/>
              <a:ext cx="1" cy="60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1" name="Line 1907"/>
            <p:cNvSpPr>
              <a:spLocks noChangeShapeType="1"/>
            </p:cNvSpPr>
            <p:nvPr/>
          </p:nvSpPr>
          <p:spPr bwMode="auto">
            <a:xfrm flipV="1">
              <a:off x="2581" y="3272"/>
              <a:ext cx="319" cy="12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2" name="Freeform 1908"/>
            <p:cNvSpPr>
              <a:spLocks/>
            </p:cNvSpPr>
            <p:nvPr/>
          </p:nvSpPr>
          <p:spPr bwMode="auto">
            <a:xfrm>
              <a:off x="2336" y="2628"/>
              <a:ext cx="245" cy="604"/>
            </a:xfrm>
            <a:custGeom>
              <a:avLst/>
              <a:gdLst/>
              <a:ahLst/>
              <a:cxnLst>
                <a:cxn ang="0">
                  <a:pos x="0" y="604"/>
                </a:cxn>
                <a:cxn ang="0">
                  <a:pos x="0" y="0"/>
                </a:cxn>
                <a:cxn ang="0">
                  <a:pos x="245" y="159"/>
                </a:cxn>
                <a:cxn ang="0">
                  <a:pos x="0" y="604"/>
                </a:cxn>
              </a:cxnLst>
              <a:rect l="0" t="0" r="r" b="b"/>
              <a:pathLst>
                <a:path w="245" h="604">
                  <a:moveTo>
                    <a:pt x="0" y="604"/>
                  </a:moveTo>
                  <a:lnTo>
                    <a:pt x="0" y="0"/>
                  </a:lnTo>
                  <a:lnTo>
                    <a:pt x="245" y="159"/>
                  </a:lnTo>
                  <a:lnTo>
                    <a:pt x="0" y="604"/>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3" name="Line 1909"/>
            <p:cNvSpPr>
              <a:spLocks noChangeShapeType="1"/>
            </p:cNvSpPr>
            <p:nvPr/>
          </p:nvSpPr>
          <p:spPr bwMode="auto">
            <a:xfrm flipV="1">
              <a:off x="2336" y="2628"/>
              <a:ext cx="1" cy="60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4" name="Line 1910"/>
            <p:cNvSpPr>
              <a:spLocks noChangeShapeType="1"/>
            </p:cNvSpPr>
            <p:nvPr/>
          </p:nvSpPr>
          <p:spPr bwMode="auto">
            <a:xfrm>
              <a:off x="2336" y="2628"/>
              <a:ext cx="245"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5" name="Freeform 1911"/>
            <p:cNvSpPr>
              <a:spLocks/>
            </p:cNvSpPr>
            <p:nvPr/>
          </p:nvSpPr>
          <p:spPr bwMode="auto">
            <a:xfrm>
              <a:off x="2336" y="2787"/>
              <a:ext cx="245" cy="605"/>
            </a:xfrm>
            <a:custGeom>
              <a:avLst/>
              <a:gdLst/>
              <a:ahLst/>
              <a:cxnLst>
                <a:cxn ang="0">
                  <a:pos x="0" y="445"/>
                </a:cxn>
                <a:cxn ang="0">
                  <a:pos x="245" y="605"/>
                </a:cxn>
                <a:cxn ang="0">
                  <a:pos x="245" y="0"/>
                </a:cxn>
                <a:cxn ang="0">
                  <a:pos x="0" y="445"/>
                </a:cxn>
              </a:cxnLst>
              <a:rect l="0" t="0" r="r" b="b"/>
              <a:pathLst>
                <a:path w="245" h="605">
                  <a:moveTo>
                    <a:pt x="0" y="445"/>
                  </a:moveTo>
                  <a:lnTo>
                    <a:pt x="245" y="605"/>
                  </a:lnTo>
                  <a:lnTo>
                    <a:pt x="245" y="0"/>
                  </a:lnTo>
                  <a:lnTo>
                    <a:pt x="0" y="445"/>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6" name="Line 1912"/>
            <p:cNvSpPr>
              <a:spLocks noChangeShapeType="1"/>
            </p:cNvSpPr>
            <p:nvPr/>
          </p:nvSpPr>
          <p:spPr bwMode="auto">
            <a:xfrm>
              <a:off x="2336" y="3232"/>
              <a:ext cx="245" cy="1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7" name="Line 1913"/>
            <p:cNvSpPr>
              <a:spLocks noChangeShapeType="1"/>
            </p:cNvSpPr>
            <p:nvPr/>
          </p:nvSpPr>
          <p:spPr bwMode="auto">
            <a:xfrm flipV="1">
              <a:off x="2581" y="2787"/>
              <a:ext cx="1" cy="60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8" name="Freeform 1914"/>
            <p:cNvSpPr>
              <a:spLocks/>
            </p:cNvSpPr>
            <p:nvPr/>
          </p:nvSpPr>
          <p:spPr bwMode="auto">
            <a:xfrm>
              <a:off x="2024" y="2628"/>
              <a:ext cx="245" cy="405"/>
            </a:xfrm>
            <a:custGeom>
              <a:avLst/>
              <a:gdLst/>
              <a:ahLst/>
              <a:cxnLst>
                <a:cxn ang="0">
                  <a:pos x="0" y="405"/>
                </a:cxn>
                <a:cxn ang="0">
                  <a:pos x="0" y="0"/>
                </a:cxn>
                <a:cxn ang="0">
                  <a:pos x="245" y="159"/>
                </a:cxn>
                <a:cxn ang="0">
                  <a:pos x="0" y="405"/>
                </a:cxn>
              </a:cxnLst>
              <a:rect l="0" t="0" r="r" b="b"/>
              <a:pathLst>
                <a:path w="245" h="405">
                  <a:moveTo>
                    <a:pt x="0" y="405"/>
                  </a:moveTo>
                  <a:lnTo>
                    <a:pt x="0" y="0"/>
                  </a:lnTo>
                  <a:lnTo>
                    <a:pt x="245" y="159"/>
                  </a:lnTo>
                  <a:lnTo>
                    <a:pt x="0" y="405"/>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9" name="Line 1915"/>
            <p:cNvSpPr>
              <a:spLocks noChangeShapeType="1"/>
            </p:cNvSpPr>
            <p:nvPr/>
          </p:nvSpPr>
          <p:spPr bwMode="auto">
            <a:xfrm flipV="1">
              <a:off x="2024" y="2628"/>
              <a:ext cx="1" cy="40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0" name="Line 1916"/>
            <p:cNvSpPr>
              <a:spLocks noChangeShapeType="1"/>
            </p:cNvSpPr>
            <p:nvPr/>
          </p:nvSpPr>
          <p:spPr bwMode="auto">
            <a:xfrm>
              <a:off x="2024" y="2628"/>
              <a:ext cx="245"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1" name="Freeform 1917"/>
            <p:cNvSpPr>
              <a:spLocks/>
            </p:cNvSpPr>
            <p:nvPr/>
          </p:nvSpPr>
          <p:spPr bwMode="auto">
            <a:xfrm>
              <a:off x="2024" y="2787"/>
              <a:ext cx="245" cy="406"/>
            </a:xfrm>
            <a:custGeom>
              <a:avLst/>
              <a:gdLst/>
              <a:ahLst/>
              <a:cxnLst>
                <a:cxn ang="0">
                  <a:pos x="0" y="246"/>
                </a:cxn>
                <a:cxn ang="0">
                  <a:pos x="245" y="406"/>
                </a:cxn>
                <a:cxn ang="0">
                  <a:pos x="245" y="0"/>
                </a:cxn>
                <a:cxn ang="0">
                  <a:pos x="0" y="246"/>
                </a:cxn>
              </a:cxnLst>
              <a:rect l="0" t="0" r="r" b="b"/>
              <a:pathLst>
                <a:path w="245" h="406">
                  <a:moveTo>
                    <a:pt x="0" y="246"/>
                  </a:moveTo>
                  <a:lnTo>
                    <a:pt x="245" y="406"/>
                  </a:lnTo>
                  <a:lnTo>
                    <a:pt x="245" y="0"/>
                  </a:lnTo>
                  <a:lnTo>
                    <a:pt x="0" y="246"/>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2" name="Line 1918"/>
            <p:cNvSpPr>
              <a:spLocks noChangeShapeType="1"/>
            </p:cNvSpPr>
            <p:nvPr/>
          </p:nvSpPr>
          <p:spPr bwMode="auto">
            <a:xfrm>
              <a:off x="2024" y="3033"/>
              <a:ext cx="245" cy="1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3" name="Line 1919"/>
            <p:cNvSpPr>
              <a:spLocks noChangeShapeType="1"/>
            </p:cNvSpPr>
            <p:nvPr/>
          </p:nvSpPr>
          <p:spPr bwMode="auto">
            <a:xfrm flipV="1">
              <a:off x="2269" y="2787"/>
              <a:ext cx="1" cy="40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4" name="Freeform 1920"/>
            <p:cNvSpPr>
              <a:spLocks/>
            </p:cNvSpPr>
            <p:nvPr/>
          </p:nvSpPr>
          <p:spPr bwMode="auto">
            <a:xfrm>
              <a:off x="1712" y="2787"/>
              <a:ext cx="252" cy="206"/>
            </a:xfrm>
            <a:custGeom>
              <a:avLst/>
              <a:gdLst/>
              <a:ahLst/>
              <a:cxnLst>
                <a:cxn ang="0">
                  <a:pos x="0" y="40"/>
                </a:cxn>
                <a:cxn ang="0">
                  <a:pos x="252" y="206"/>
                </a:cxn>
                <a:cxn ang="0">
                  <a:pos x="252" y="0"/>
                </a:cxn>
                <a:cxn ang="0">
                  <a:pos x="0" y="40"/>
                </a:cxn>
              </a:cxnLst>
              <a:rect l="0" t="0" r="r" b="b"/>
              <a:pathLst>
                <a:path w="252" h="206">
                  <a:moveTo>
                    <a:pt x="0" y="40"/>
                  </a:moveTo>
                  <a:lnTo>
                    <a:pt x="252" y="206"/>
                  </a:lnTo>
                  <a:lnTo>
                    <a:pt x="252" y="0"/>
                  </a:lnTo>
                  <a:lnTo>
                    <a:pt x="0" y="40"/>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5" name="Line 1921"/>
            <p:cNvSpPr>
              <a:spLocks noChangeShapeType="1"/>
            </p:cNvSpPr>
            <p:nvPr/>
          </p:nvSpPr>
          <p:spPr bwMode="auto">
            <a:xfrm>
              <a:off x="1712" y="2827"/>
              <a:ext cx="252" cy="16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6" name="Line 1922"/>
            <p:cNvSpPr>
              <a:spLocks noChangeShapeType="1"/>
            </p:cNvSpPr>
            <p:nvPr/>
          </p:nvSpPr>
          <p:spPr bwMode="auto">
            <a:xfrm flipV="1">
              <a:off x="1964" y="2787"/>
              <a:ext cx="1" cy="20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7" name="Freeform 1923"/>
            <p:cNvSpPr>
              <a:spLocks/>
            </p:cNvSpPr>
            <p:nvPr/>
          </p:nvSpPr>
          <p:spPr bwMode="auto">
            <a:xfrm>
              <a:off x="1712" y="2628"/>
              <a:ext cx="252" cy="199"/>
            </a:xfrm>
            <a:custGeom>
              <a:avLst/>
              <a:gdLst/>
              <a:ahLst/>
              <a:cxnLst>
                <a:cxn ang="0">
                  <a:pos x="0" y="199"/>
                </a:cxn>
                <a:cxn ang="0">
                  <a:pos x="0" y="0"/>
                </a:cxn>
                <a:cxn ang="0">
                  <a:pos x="252" y="159"/>
                </a:cxn>
                <a:cxn ang="0">
                  <a:pos x="0" y="199"/>
                </a:cxn>
              </a:cxnLst>
              <a:rect l="0" t="0" r="r" b="b"/>
              <a:pathLst>
                <a:path w="252" h="199">
                  <a:moveTo>
                    <a:pt x="0" y="199"/>
                  </a:moveTo>
                  <a:lnTo>
                    <a:pt x="0" y="0"/>
                  </a:lnTo>
                  <a:lnTo>
                    <a:pt x="252" y="159"/>
                  </a:lnTo>
                  <a:lnTo>
                    <a:pt x="0" y="199"/>
                  </a:lnTo>
                  <a:close/>
                </a:path>
              </a:pathLst>
            </a:custGeom>
            <a:solidFill>
              <a:srgbClr val="00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8" name="Line 1924"/>
            <p:cNvSpPr>
              <a:spLocks noChangeShapeType="1"/>
            </p:cNvSpPr>
            <p:nvPr/>
          </p:nvSpPr>
          <p:spPr bwMode="auto">
            <a:xfrm flipV="1">
              <a:off x="1712" y="2628"/>
              <a:ext cx="1" cy="19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9" name="Line 1925"/>
            <p:cNvSpPr>
              <a:spLocks noChangeShapeType="1"/>
            </p:cNvSpPr>
            <p:nvPr/>
          </p:nvSpPr>
          <p:spPr bwMode="auto">
            <a:xfrm>
              <a:off x="1712" y="2628"/>
              <a:ext cx="252" cy="159"/>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0" name="Rectangle 1926"/>
            <p:cNvSpPr>
              <a:spLocks noChangeArrowheads="1"/>
            </p:cNvSpPr>
            <p:nvPr/>
          </p:nvSpPr>
          <p:spPr bwMode="auto">
            <a:xfrm>
              <a:off x="690" y="3412"/>
              <a:ext cx="1042" cy="1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a:ln>
                    <a:noFill/>
                  </a:ln>
                  <a:solidFill>
                    <a:srgbClr val="000000"/>
                  </a:solidFill>
                  <a:effectLst/>
                  <a:latin typeface="Helvetica" charset="0"/>
                  <a:cs typeface="Arial" pitchFamily="34" charset="0"/>
                </a:rPr>
                <a:t>Y = manufacturer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951" name="Rectangle 1927"/>
            <p:cNvSpPr>
              <a:spLocks noChangeArrowheads="1"/>
            </p:cNvSpPr>
            <p:nvPr/>
          </p:nvSpPr>
          <p:spPr bwMode="auto">
            <a:xfrm rot="16200000">
              <a:off x="828" y="2064"/>
              <a:ext cx="670" cy="1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a:ln>
                    <a:noFill/>
                  </a:ln>
                  <a:solidFill>
                    <a:srgbClr val="000000"/>
                  </a:solidFill>
                  <a:effectLst/>
                  <a:latin typeface="Helvetica" charset="0"/>
                  <a:cs typeface="Arial" pitchFamily="34" charset="0"/>
                </a:rPr>
                <a:t>probability</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grpSp>
      <mc:AlternateContent xmlns:mc="http://schemas.openxmlformats.org/markup-compatibility/2006" xmlns:a14="http://schemas.microsoft.com/office/drawing/2010/main">
        <mc:Choice Requires="a14">
          <p:sp>
            <p:nvSpPr>
              <p:cNvPr id="5" name="TextBox 4"/>
              <p:cNvSpPr txBox="1"/>
              <p:nvPr/>
            </p:nvSpPr>
            <p:spPr>
              <a:xfrm>
                <a:off x="335158" y="6374984"/>
                <a:ext cx="9632559" cy="512320"/>
              </a:xfrm>
              <a:prstGeom prst="rect">
                <a:avLst/>
              </a:prstGeom>
              <a:noFill/>
            </p:spPr>
            <p:txBody>
              <a:bodyPr wrap="square" rtlCol="0">
                <a:spAutoFit/>
              </a:bodyPr>
              <a:lstStyle/>
              <a:p>
                <a:r>
                  <a:rPr lang="en-US" sz="1600" dirty="0"/>
                  <a:t>conditional probability: </a:t>
                </a:r>
                <a:r>
                  <a:rPr lang="en-US" sz="1600" i="1" dirty="0"/>
                  <a:t>p</a:t>
                </a:r>
                <a:r>
                  <a:rPr lang="en-US" sz="1600" dirty="0"/>
                  <a:t>( </a:t>
                </a:r>
                <a:r>
                  <a:rPr lang="en-US" sz="1600" i="1" dirty="0"/>
                  <a:t>Y</a:t>
                </a:r>
                <a:r>
                  <a:rPr lang="en-US" sz="1600" dirty="0"/>
                  <a:t> = European | </a:t>
                </a:r>
                <a:r>
                  <a:rPr lang="en-US" sz="1600" i="1" dirty="0"/>
                  <a:t>X</a:t>
                </a:r>
                <a:r>
                  <a:rPr lang="en-US" sz="1600" dirty="0"/>
                  <a:t> = minivan ) = </a:t>
                </a:r>
                <a14:m>
                  <m:oMath xmlns:m="http://schemas.openxmlformats.org/officeDocument/2006/math">
                    <m:f>
                      <m:fPr>
                        <m:ctrlPr>
                          <a:rPr lang="en-US" sz="1600" i="1" smtClean="0">
                            <a:latin typeface="Cambria Math" panose="02040503050406030204" pitchFamily="18" charset="0"/>
                          </a:rPr>
                        </m:ctrlPr>
                      </m:fPr>
                      <m:num>
                        <m:r>
                          <m:rPr>
                            <m:nor/>
                          </m:rPr>
                          <a:rPr lang="en-US" sz="1600" dirty="0"/>
                          <m:t>0.1481</m:t>
                        </m:r>
                      </m:num>
                      <m:den>
                        <m:r>
                          <m:rPr>
                            <m:nor/>
                          </m:rPr>
                          <a:rPr lang="en-US" sz="1600" dirty="0"/>
                          <m:t>( 0.0741 + 0.1111 + 0.1481 )</m:t>
                        </m:r>
                      </m:den>
                    </m:f>
                  </m:oMath>
                </a14:m>
                <a:r>
                  <a:rPr lang="en-US" sz="1600" dirty="0"/>
                  <a:t> = 0.4433</a:t>
                </a:r>
              </a:p>
            </p:txBody>
          </p:sp>
        </mc:Choice>
        <mc:Fallback xmlns="">
          <p:sp>
            <p:nvSpPr>
              <p:cNvPr id="5" name="TextBox 4"/>
              <p:cNvSpPr txBox="1">
                <a:spLocks noRot="1" noChangeAspect="1" noMove="1" noResize="1" noEditPoints="1" noAdjustHandles="1" noChangeArrowheads="1" noChangeShapeType="1" noTextEdit="1"/>
              </p:cNvSpPr>
              <p:nvPr/>
            </p:nvSpPr>
            <p:spPr>
              <a:xfrm>
                <a:off x="335158" y="6374984"/>
                <a:ext cx="9632559" cy="512320"/>
              </a:xfrm>
              <a:prstGeom prst="rect">
                <a:avLst/>
              </a:prstGeom>
              <a:blipFill>
                <a:blip r:embed="rId2"/>
                <a:stretch>
                  <a:fillRect l="-380"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33840" y="74438"/>
                <a:ext cx="9010159" cy="2253630"/>
              </a:xfrm>
              <a:prstGeom prst="rect">
                <a:avLst/>
              </a:prstGeom>
            </p:spPr>
            <p:txBody>
              <a:bodyPr wrap="square">
                <a:spAutoFit/>
              </a:bodyPr>
              <a:lstStyle/>
              <a:p>
                <a:pPr lvl="0" defTabSz="914400">
                  <a:lnSpc>
                    <a:spcPct val="90000"/>
                  </a:lnSpc>
                  <a:spcBef>
                    <a:spcPts val="1000"/>
                  </a:spcBef>
                </a:pPr>
                <a:r>
                  <a:rPr lang="en-US" sz="2800" b="1" i="1" dirty="0">
                    <a:solidFill>
                      <a:prstClr val="black"/>
                    </a:solidFill>
                  </a:rPr>
                  <a:t>Conditional</a:t>
                </a:r>
                <a:r>
                  <a:rPr lang="en-US" sz="2800" b="1" dirty="0">
                    <a:solidFill>
                      <a:prstClr val="black"/>
                    </a:solidFill>
                  </a:rPr>
                  <a:t> probability</a:t>
                </a:r>
              </a:p>
              <a:p>
                <a:pPr marL="685800" lvl="1" indent="-228600" defTabSz="914400">
                  <a:lnSpc>
                    <a:spcPct val="90000"/>
                  </a:lnSpc>
                  <a:spcBef>
                    <a:spcPts val="500"/>
                  </a:spcBef>
                  <a:buFont typeface="Calibri" panose="020F0502020204030204" pitchFamily="34" charset="0"/>
                  <a:buChar char="-"/>
                </a:pPr>
                <a:r>
                  <a:rPr lang="en-US" sz="2400" dirty="0">
                    <a:solidFill>
                      <a:prstClr val="black"/>
                    </a:solidFill>
                  </a:rPr>
                  <a:t>Probability distribution of one variable </a:t>
                </a:r>
                <a:r>
                  <a:rPr lang="en-US" sz="2400" i="1" dirty="0">
                    <a:solidFill>
                      <a:prstClr val="black"/>
                    </a:solidFill>
                  </a:rPr>
                  <a:t>given</a:t>
                </a:r>
                <a:r>
                  <a:rPr lang="en-US" sz="2400" dirty="0">
                    <a:solidFill>
                      <a:prstClr val="black"/>
                    </a:solidFill>
                  </a:rPr>
                  <a:t> that another variable takes a certain value</a:t>
                </a:r>
              </a:p>
              <a:p>
                <a:pPr marL="685800" lvl="1" indent="-228600" defTabSz="914400">
                  <a:lnSpc>
                    <a:spcPct val="90000"/>
                  </a:lnSpc>
                  <a:spcBef>
                    <a:spcPts val="500"/>
                  </a:spcBef>
                  <a:buFont typeface="Calibri" panose="020F0502020204030204" pitchFamily="34" charset="0"/>
                  <a:buChar char="-"/>
                </a:pPr>
                <a:r>
                  <a:rPr lang="en-US" sz="2400" dirty="0">
                    <a:solidFill>
                      <a:prstClr val="black"/>
                    </a:solidFill>
                  </a:rPr>
                  <a:t>Example: two random variables </a:t>
                </a:r>
                <a:r>
                  <a:rPr lang="en-US" sz="2400" i="1" dirty="0">
                    <a:solidFill>
                      <a:prstClr val="black"/>
                    </a:solidFill>
                  </a:rPr>
                  <a:t>X</a:t>
                </a:r>
                <a:r>
                  <a:rPr lang="en-US" sz="2400" dirty="0">
                    <a:solidFill>
                      <a:prstClr val="black"/>
                    </a:solidFill>
                  </a:rPr>
                  <a:t> and </a:t>
                </a:r>
                <a:r>
                  <a:rPr lang="en-US" sz="2400" i="1" dirty="0">
                    <a:solidFill>
                      <a:prstClr val="black"/>
                    </a:solidFill>
                  </a:rPr>
                  <a:t>Y</a:t>
                </a:r>
                <a:r>
                  <a:rPr lang="en-US" sz="2400" dirty="0">
                    <a:solidFill>
                      <a:prstClr val="black"/>
                    </a:solidFill>
                  </a:rPr>
                  <a:t>:</a:t>
                </a:r>
              </a:p>
              <a:p>
                <a:pPr marL="685800" lvl="1" indent="-228600" defTabSz="914400">
                  <a:lnSpc>
                    <a:spcPct val="90000"/>
                  </a:lnSpc>
                  <a:spcBef>
                    <a:spcPts val="500"/>
                  </a:spcBef>
                </a:pPr>
                <a:r>
                  <a:rPr lang="en-US" sz="2400" dirty="0">
                    <a:solidFill>
                      <a:prstClr val="black"/>
                    </a:solidFill>
                  </a:rPr>
                  <a:t>	</a:t>
                </a:r>
                <a:r>
                  <a:rPr lang="en-US" sz="2400" i="1" dirty="0">
                    <a:solidFill>
                      <a:prstClr val="black"/>
                    </a:solidFill>
                  </a:rPr>
                  <a:t>p</a:t>
                </a:r>
                <a:r>
                  <a:rPr lang="en-US" sz="2400" dirty="0">
                    <a:solidFill>
                      <a:prstClr val="black"/>
                    </a:solidFill>
                  </a:rPr>
                  <a:t>( </a:t>
                </a:r>
                <a:r>
                  <a:rPr lang="en-US" sz="2400" i="1" dirty="0">
                    <a:solidFill>
                      <a:prstClr val="black"/>
                    </a:solidFill>
                  </a:rPr>
                  <a:t>X</a:t>
                </a:r>
                <a:r>
                  <a:rPr lang="en-US" sz="2400" dirty="0">
                    <a:solidFill>
                      <a:prstClr val="black"/>
                    </a:solidFill>
                  </a:rPr>
                  <a:t> = </a:t>
                </a:r>
                <a:r>
                  <a:rPr lang="en-US" sz="2400" i="1" dirty="0">
                    <a:solidFill>
                      <a:prstClr val="black"/>
                    </a:solidFill>
                  </a:rPr>
                  <a:t>x </a:t>
                </a:r>
                <a:r>
                  <a:rPr lang="en-US" sz="2400" dirty="0">
                    <a:solidFill>
                      <a:prstClr val="black"/>
                    </a:solidFill>
                  </a:rPr>
                  <a:t>| </a:t>
                </a:r>
                <a:r>
                  <a:rPr lang="en-US" sz="2400" i="1" dirty="0">
                    <a:solidFill>
                      <a:prstClr val="black"/>
                    </a:solidFill>
                  </a:rPr>
                  <a:t>Y</a:t>
                </a:r>
                <a:r>
                  <a:rPr lang="en-US" sz="2400" dirty="0">
                    <a:solidFill>
                      <a:prstClr val="black"/>
                    </a:solidFill>
                  </a:rPr>
                  <a:t> = </a:t>
                </a:r>
                <a:r>
                  <a:rPr lang="en-US" sz="2400" i="1" dirty="0">
                    <a:solidFill>
                      <a:prstClr val="black"/>
                    </a:solidFill>
                  </a:rPr>
                  <a:t>y</a:t>
                </a:r>
                <a:r>
                  <a:rPr lang="en-US" sz="2400" dirty="0">
                    <a:solidFill>
                      <a:prstClr val="black"/>
                    </a:solidFill>
                  </a:rPr>
                  <a:t> ) = </a:t>
                </a:r>
                <a14:m>
                  <m:oMath xmlns:m="http://schemas.openxmlformats.org/officeDocument/2006/math">
                    <m:f>
                      <m:fPr>
                        <m:ctrlPr>
                          <a:rPr lang="en-US" sz="2400" i="1" smtClean="0">
                            <a:solidFill>
                              <a:prstClr val="black"/>
                            </a:solidFill>
                            <a:latin typeface="Cambria Math" panose="02040503050406030204" pitchFamily="18" charset="0"/>
                          </a:rPr>
                        </m:ctrlPr>
                      </m:fPr>
                      <m:num>
                        <m:r>
                          <m:rPr>
                            <m:nor/>
                          </m:rPr>
                          <a:rPr lang="en-US" sz="2400" i="1" dirty="0">
                            <a:solidFill>
                              <a:prstClr val="black"/>
                            </a:solidFill>
                          </a:rPr>
                          <m:t>p</m:t>
                        </m:r>
                        <m:r>
                          <m:rPr>
                            <m:nor/>
                          </m:rPr>
                          <a:rPr lang="en-US" sz="2400" dirty="0">
                            <a:solidFill>
                              <a:prstClr val="black"/>
                            </a:solidFill>
                          </a:rPr>
                          <m:t>( </m:t>
                        </m:r>
                        <m:r>
                          <m:rPr>
                            <m:nor/>
                          </m:rPr>
                          <a:rPr lang="en-US" sz="2400" i="1" dirty="0">
                            <a:solidFill>
                              <a:prstClr val="black"/>
                            </a:solidFill>
                          </a:rPr>
                          <m:t>X</m:t>
                        </m:r>
                        <m:r>
                          <m:rPr>
                            <m:nor/>
                          </m:rPr>
                          <a:rPr lang="en-US" sz="2400" dirty="0">
                            <a:solidFill>
                              <a:prstClr val="black"/>
                            </a:solidFill>
                          </a:rPr>
                          <m:t> = </m:t>
                        </m:r>
                        <m:r>
                          <m:rPr>
                            <m:nor/>
                          </m:rPr>
                          <a:rPr lang="en-US" sz="2400" i="1" dirty="0">
                            <a:solidFill>
                              <a:prstClr val="black"/>
                            </a:solidFill>
                          </a:rPr>
                          <m:t>x</m:t>
                        </m:r>
                        <m:r>
                          <m:rPr>
                            <m:nor/>
                          </m:rPr>
                          <a:rPr lang="en-US" sz="2400" i="1" dirty="0">
                            <a:solidFill>
                              <a:prstClr val="black"/>
                            </a:solidFill>
                          </a:rPr>
                          <m:t>,</m:t>
                        </m:r>
                        <m:r>
                          <m:rPr>
                            <m:nor/>
                          </m:rPr>
                          <a:rPr lang="en-US" sz="2400" dirty="0">
                            <a:solidFill>
                              <a:prstClr val="black"/>
                            </a:solidFill>
                          </a:rPr>
                          <m:t> </m:t>
                        </m:r>
                        <m:r>
                          <m:rPr>
                            <m:nor/>
                          </m:rPr>
                          <a:rPr lang="en-US" sz="2400" i="1" dirty="0">
                            <a:solidFill>
                              <a:prstClr val="black"/>
                            </a:solidFill>
                          </a:rPr>
                          <m:t>Y</m:t>
                        </m:r>
                        <m:r>
                          <m:rPr>
                            <m:nor/>
                          </m:rPr>
                          <a:rPr lang="en-US" sz="2400" dirty="0">
                            <a:solidFill>
                              <a:prstClr val="black"/>
                            </a:solidFill>
                          </a:rPr>
                          <m:t> = </m:t>
                        </m:r>
                        <m:r>
                          <m:rPr>
                            <m:nor/>
                          </m:rPr>
                          <a:rPr lang="en-US" sz="2400" i="1" dirty="0">
                            <a:solidFill>
                              <a:prstClr val="black"/>
                            </a:solidFill>
                          </a:rPr>
                          <m:t>y</m:t>
                        </m:r>
                        <m:r>
                          <m:rPr>
                            <m:nor/>
                          </m:rPr>
                          <a:rPr lang="en-US" sz="2400" dirty="0">
                            <a:solidFill>
                              <a:prstClr val="black"/>
                            </a:solidFill>
                          </a:rPr>
                          <m:t> )</m:t>
                        </m:r>
                      </m:num>
                      <m:den>
                        <m:r>
                          <m:rPr>
                            <m:nor/>
                          </m:rPr>
                          <a:rPr lang="en-US" sz="2400" i="1" dirty="0">
                            <a:solidFill>
                              <a:prstClr val="black"/>
                            </a:solidFill>
                          </a:rPr>
                          <m:t>p</m:t>
                        </m:r>
                        <m:r>
                          <m:rPr>
                            <m:nor/>
                          </m:rPr>
                          <a:rPr lang="en-US" sz="2400" dirty="0">
                            <a:solidFill>
                              <a:prstClr val="black"/>
                            </a:solidFill>
                          </a:rPr>
                          <m:t>( </m:t>
                        </m:r>
                        <m:r>
                          <m:rPr>
                            <m:nor/>
                          </m:rPr>
                          <a:rPr lang="en-US" sz="2400" i="1" dirty="0">
                            <a:solidFill>
                              <a:prstClr val="black"/>
                            </a:solidFill>
                          </a:rPr>
                          <m:t>Y</m:t>
                        </m:r>
                        <m:r>
                          <m:rPr>
                            <m:nor/>
                          </m:rPr>
                          <a:rPr lang="en-US" sz="2400" dirty="0">
                            <a:solidFill>
                              <a:prstClr val="black"/>
                            </a:solidFill>
                          </a:rPr>
                          <m:t> = </m:t>
                        </m:r>
                        <m:r>
                          <m:rPr>
                            <m:nor/>
                          </m:rPr>
                          <a:rPr lang="en-US" sz="2400" i="1" dirty="0">
                            <a:solidFill>
                              <a:prstClr val="black"/>
                            </a:solidFill>
                          </a:rPr>
                          <m:t>y</m:t>
                        </m:r>
                        <m:r>
                          <m:rPr>
                            <m:nor/>
                          </m:rPr>
                          <a:rPr lang="en-US" sz="2400" dirty="0">
                            <a:solidFill>
                              <a:prstClr val="black"/>
                            </a:solidFill>
                          </a:rPr>
                          <m:t> )  </m:t>
                        </m:r>
                      </m:den>
                    </m:f>
                  </m:oMath>
                </a14:m>
                <a:endParaRPr lang="en-US" sz="2400" dirty="0">
                  <a:solidFill>
                    <a:prstClr val="black"/>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133840" y="74438"/>
                <a:ext cx="9010159" cy="2253630"/>
              </a:xfrm>
              <a:prstGeom prst="rect">
                <a:avLst/>
              </a:prstGeom>
              <a:blipFill>
                <a:blip r:embed="rId3"/>
                <a:stretch>
                  <a:fillRect l="-1421" t="-4324" b="-270"/>
                </a:stretch>
              </a:blipFill>
            </p:spPr>
            <p:txBody>
              <a:bodyPr/>
              <a:lstStyle/>
              <a:p>
                <a:r>
                  <a:rPr lang="en-US">
                    <a:noFill/>
                  </a:rPr>
                  <a:t> </a:t>
                </a:r>
              </a:p>
            </p:txBody>
          </p:sp>
        </mc:Fallback>
      </mc:AlternateContent>
    </p:spTree>
    <p:extLst>
      <p:ext uri="{BB962C8B-B14F-4D97-AF65-F5344CB8AC3E}">
        <p14:creationId xmlns:p14="http://schemas.microsoft.com/office/powerpoint/2010/main" val="12835143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8650" y="1548384"/>
            <a:ext cx="8307532" cy="5108448"/>
          </a:xfrm>
        </p:spPr>
        <p:txBody>
          <a:bodyPr>
            <a:normAutofit fontScale="92500" lnSpcReduction="20000"/>
          </a:bodyPr>
          <a:lstStyle/>
          <a:p>
            <a:pPr>
              <a:buNone/>
            </a:pPr>
            <a:r>
              <a:rPr lang="en-US" dirty="0"/>
              <a:t>Given:</a:t>
            </a:r>
          </a:p>
          <a:p>
            <a:r>
              <a:rPr lang="en-US" dirty="0"/>
              <a:t>A discrete random variable </a:t>
            </a:r>
            <a:r>
              <a:rPr lang="en-US" i="1" dirty="0"/>
              <a:t>X</a:t>
            </a:r>
            <a:r>
              <a:rPr lang="en-US" dirty="0"/>
              <a:t>, </a:t>
            </a:r>
          </a:p>
          <a:p>
            <a:pPr lvl="1"/>
            <a:r>
              <a:rPr lang="en-US" dirty="0"/>
              <a:t>with possible values </a:t>
            </a:r>
            <a:r>
              <a:rPr lang="en-US" i="1" dirty="0"/>
              <a:t>x</a:t>
            </a:r>
            <a:r>
              <a:rPr lang="en-US" dirty="0"/>
              <a:t> = </a:t>
            </a:r>
            <a:r>
              <a:rPr lang="en-US" i="1" dirty="0"/>
              <a:t>x</a:t>
            </a:r>
            <a:r>
              <a:rPr lang="en-US" i="1" baseline="-25000" dirty="0"/>
              <a:t>1</a:t>
            </a:r>
            <a:r>
              <a:rPr lang="en-US" dirty="0"/>
              <a:t>, </a:t>
            </a:r>
            <a:r>
              <a:rPr lang="en-US" i="1" dirty="0"/>
              <a:t>x</a:t>
            </a:r>
            <a:r>
              <a:rPr lang="en-US" i="1" baseline="-25000" dirty="0"/>
              <a:t>2</a:t>
            </a:r>
            <a:r>
              <a:rPr lang="en-US" dirty="0"/>
              <a:t>, … </a:t>
            </a:r>
            <a:r>
              <a:rPr lang="en-US" i="1" dirty="0" err="1"/>
              <a:t>x</a:t>
            </a:r>
            <a:r>
              <a:rPr lang="en-US" i="1" baseline="-25000" dirty="0" err="1"/>
              <a:t>n</a:t>
            </a:r>
            <a:endParaRPr lang="en-US" i="1" baseline="-25000" dirty="0"/>
          </a:p>
          <a:p>
            <a:r>
              <a:rPr lang="en-US" dirty="0"/>
              <a:t>Probabilities </a:t>
            </a:r>
            <a:r>
              <a:rPr lang="en-US" i="1" dirty="0"/>
              <a:t>p</a:t>
            </a:r>
            <a:r>
              <a:rPr lang="en-US" dirty="0"/>
              <a:t>( </a:t>
            </a:r>
            <a:r>
              <a:rPr lang="en-US" i="1" dirty="0"/>
              <a:t>X</a:t>
            </a:r>
            <a:r>
              <a:rPr lang="en-US" dirty="0"/>
              <a:t> = </a:t>
            </a:r>
            <a:r>
              <a:rPr lang="en-US" i="1" dirty="0"/>
              <a:t>x</a:t>
            </a:r>
            <a:r>
              <a:rPr lang="en-US" i="1" baseline="-25000" dirty="0"/>
              <a:t>i</a:t>
            </a:r>
            <a:r>
              <a:rPr lang="en-US" dirty="0"/>
              <a:t> ) that </a:t>
            </a:r>
            <a:r>
              <a:rPr lang="en-US" i="1" dirty="0"/>
              <a:t>X</a:t>
            </a:r>
            <a:r>
              <a:rPr lang="en-US" dirty="0"/>
              <a:t> takes on the various values of </a:t>
            </a:r>
            <a:r>
              <a:rPr lang="en-US" i="1" dirty="0"/>
              <a:t>x</a:t>
            </a:r>
            <a:r>
              <a:rPr lang="en-US" i="1" baseline="-25000" dirty="0"/>
              <a:t>i</a:t>
            </a:r>
            <a:endParaRPr lang="en-US" dirty="0"/>
          </a:p>
          <a:p>
            <a:r>
              <a:rPr lang="en-US" dirty="0"/>
              <a:t>A function </a:t>
            </a:r>
            <a:r>
              <a:rPr lang="en-US" i="1" dirty="0" err="1"/>
              <a:t>y</a:t>
            </a:r>
            <a:r>
              <a:rPr lang="en-US" i="1" baseline="-25000" dirty="0" err="1"/>
              <a:t>i</a:t>
            </a:r>
            <a:r>
              <a:rPr lang="en-US" dirty="0"/>
              <a:t> = </a:t>
            </a:r>
            <a:r>
              <a:rPr lang="en-US" i="1" dirty="0"/>
              <a:t>f</a:t>
            </a:r>
            <a:r>
              <a:rPr lang="en-US" dirty="0"/>
              <a:t>( </a:t>
            </a:r>
            <a:r>
              <a:rPr lang="en-US" i="1" dirty="0"/>
              <a:t>x</a:t>
            </a:r>
            <a:r>
              <a:rPr lang="en-US" i="1" baseline="-25000" dirty="0"/>
              <a:t>i</a:t>
            </a:r>
            <a:r>
              <a:rPr lang="en-US" dirty="0"/>
              <a:t> ) defined on </a:t>
            </a:r>
            <a:r>
              <a:rPr lang="en-US" i="1" dirty="0"/>
              <a:t>X</a:t>
            </a:r>
            <a:endParaRPr lang="en-US" dirty="0"/>
          </a:p>
          <a:p>
            <a:endParaRPr lang="en-US" dirty="0"/>
          </a:p>
          <a:p>
            <a:r>
              <a:rPr lang="en-US" dirty="0"/>
              <a:t>The </a:t>
            </a:r>
            <a:r>
              <a:rPr lang="en-US" i="1" dirty="0"/>
              <a:t>expected value</a:t>
            </a:r>
            <a:r>
              <a:rPr lang="en-US" dirty="0"/>
              <a:t> of </a:t>
            </a:r>
            <a:r>
              <a:rPr lang="en-US" i="1" dirty="0"/>
              <a:t>f</a:t>
            </a:r>
            <a:r>
              <a:rPr lang="en-US" dirty="0"/>
              <a:t> is the probability-weighted “average” value of </a:t>
            </a:r>
            <a:r>
              <a:rPr lang="en-US" i="1" dirty="0"/>
              <a:t>f</a:t>
            </a:r>
            <a:r>
              <a:rPr lang="en-US" dirty="0"/>
              <a:t>( </a:t>
            </a:r>
            <a:r>
              <a:rPr lang="en-US" i="1" dirty="0"/>
              <a:t>x</a:t>
            </a:r>
            <a:r>
              <a:rPr lang="en-US" i="1" baseline="-25000" dirty="0"/>
              <a:t>i</a:t>
            </a:r>
            <a:r>
              <a:rPr lang="en-US" dirty="0"/>
              <a:t> ):</a:t>
            </a:r>
          </a:p>
          <a:p>
            <a:pPr lvl="1"/>
            <a:r>
              <a:rPr lang="en-US" dirty="0"/>
              <a:t>E( </a:t>
            </a:r>
            <a:r>
              <a:rPr lang="en-US" i="1" dirty="0"/>
              <a:t>f</a:t>
            </a:r>
            <a:r>
              <a:rPr lang="en-US" dirty="0"/>
              <a:t> ) = </a:t>
            </a:r>
            <a:r>
              <a:rPr lang="en-US" dirty="0">
                <a:sym typeface="Symbol"/>
              </a:rPr>
              <a:t></a:t>
            </a:r>
            <a:r>
              <a:rPr lang="en-US" i="1" baseline="-25000" dirty="0" err="1">
                <a:sym typeface="Symbol"/>
              </a:rPr>
              <a:t>i</a:t>
            </a:r>
            <a:r>
              <a:rPr lang="en-US" dirty="0">
                <a:sym typeface="Symbol"/>
              </a:rPr>
              <a:t> </a:t>
            </a:r>
            <a:r>
              <a:rPr lang="en-US" i="1" dirty="0">
                <a:sym typeface="Symbol"/>
              </a:rPr>
              <a:t>p</a:t>
            </a:r>
            <a:r>
              <a:rPr lang="en-US" dirty="0">
                <a:sym typeface="Symbol"/>
              </a:rPr>
              <a:t>( </a:t>
            </a:r>
            <a:r>
              <a:rPr lang="en-US" i="1" dirty="0">
                <a:sym typeface="Symbol"/>
              </a:rPr>
              <a:t>x</a:t>
            </a:r>
            <a:r>
              <a:rPr lang="en-US" i="1" baseline="-25000" dirty="0">
                <a:sym typeface="Symbol"/>
              </a:rPr>
              <a:t>i</a:t>
            </a:r>
            <a:r>
              <a:rPr lang="en-US" dirty="0">
                <a:sym typeface="Symbol"/>
              </a:rPr>
              <a:t> )  </a:t>
            </a:r>
            <a:r>
              <a:rPr lang="en-US" i="1" dirty="0">
                <a:sym typeface="Symbol"/>
              </a:rPr>
              <a:t>f</a:t>
            </a:r>
            <a:r>
              <a:rPr lang="en-US" dirty="0">
                <a:sym typeface="Symbol"/>
              </a:rPr>
              <a:t>( </a:t>
            </a:r>
            <a:r>
              <a:rPr lang="en-US" i="1" dirty="0">
                <a:sym typeface="Symbol"/>
              </a:rPr>
              <a:t>x</a:t>
            </a:r>
            <a:r>
              <a:rPr lang="en-US" i="1" baseline="-25000" dirty="0">
                <a:sym typeface="Symbol"/>
              </a:rPr>
              <a:t>i</a:t>
            </a:r>
            <a:r>
              <a:rPr lang="en-US" dirty="0">
                <a:sym typeface="Symbol"/>
              </a:rPr>
              <a:t> )</a:t>
            </a:r>
          </a:p>
          <a:p>
            <a:pPr lvl="1"/>
            <a:r>
              <a:rPr lang="en-US" dirty="0"/>
              <a:t>i.e. long-term average</a:t>
            </a:r>
          </a:p>
          <a:p>
            <a:endParaRPr lang="en-US" dirty="0"/>
          </a:p>
          <a:p>
            <a:pPr algn="ctr">
              <a:buNone/>
            </a:pPr>
            <a:r>
              <a:rPr lang="en-US" dirty="0">
                <a:sym typeface="Symbol"/>
              </a:rPr>
              <a:t>		</a:t>
            </a:r>
            <a:endParaRPr lang="en-US" dirty="0"/>
          </a:p>
        </p:txBody>
      </p:sp>
      <p:sp>
        <p:nvSpPr>
          <p:cNvPr id="3" name="Title 2"/>
          <p:cNvSpPr>
            <a:spLocks noGrp="1"/>
          </p:cNvSpPr>
          <p:nvPr>
            <p:ph type="title"/>
          </p:nvPr>
        </p:nvSpPr>
        <p:spPr/>
        <p:txBody>
          <a:bodyPr/>
          <a:lstStyle/>
          <a:p>
            <a:r>
              <a:rPr lang="en-US" dirty="0"/>
              <a:t>Expected value</a:t>
            </a:r>
          </a:p>
        </p:txBody>
      </p:sp>
      <p:pic>
        <p:nvPicPr>
          <p:cNvPr id="4" name="Picture 3"/>
          <p:cNvPicPr>
            <a:picLocks noChangeAspect="1"/>
          </p:cNvPicPr>
          <p:nvPr/>
        </p:nvPicPr>
        <p:blipFill rotWithShape="1">
          <a:blip r:embed="rId3"/>
          <a:srcRect l="7727"/>
          <a:stretch/>
        </p:blipFill>
        <p:spPr>
          <a:xfrm>
            <a:off x="5929745" y="4447016"/>
            <a:ext cx="3214255" cy="2410984"/>
          </a:xfrm>
          <a:prstGeom prst="rect">
            <a:avLst/>
          </a:prstGeom>
        </p:spPr>
      </p:pic>
      <p:sp>
        <p:nvSpPr>
          <p:cNvPr id="5" name="TextBox 4"/>
          <p:cNvSpPr txBox="1"/>
          <p:nvPr/>
        </p:nvSpPr>
        <p:spPr>
          <a:xfrm>
            <a:off x="5624945" y="5394016"/>
            <a:ext cx="304800" cy="369332"/>
          </a:xfrm>
          <a:prstGeom prst="rect">
            <a:avLst/>
          </a:prstGeom>
          <a:noFill/>
        </p:spPr>
        <p:txBody>
          <a:bodyPr wrap="square" rtlCol="0">
            <a:spAutoFit/>
          </a:bodyPr>
          <a:lstStyle/>
          <a:p>
            <a:r>
              <a:rPr lang="en-US" dirty="0"/>
              <a:t>0</a:t>
            </a:r>
          </a:p>
        </p:txBody>
      </p:sp>
    </p:spTree>
    <p:extLst>
      <p:ext uri="{BB962C8B-B14F-4D97-AF65-F5344CB8AC3E}">
        <p14:creationId xmlns:p14="http://schemas.microsoft.com/office/powerpoint/2010/main" val="14224610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0" y="721217"/>
                <a:ext cx="9144000" cy="3139583"/>
              </a:xfrm>
            </p:spPr>
            <p:txBody>
              <a:bodyPr>
                <a:noAutofit/>
              </a:bodyPr>
              <a:lstStyle/>
              <a:p>
                <a:r>
                  <a:rPr lang="en-US" sz="2000" dirty="0"/>
                  <a:t>Process: game where one card is drawn from the deck</a:t>
                </a:r>
              </a:p>
              <a:p>
                <a:pPr lvl="1"/>
                <a:r>
                  <a:rPr lang="en-US" sz="2000" dirty="0"/>
                  <a:t>If face card, dealer pays you $10</a:t>
                </a:r>
              </a:p>
              <a:p>
                <a:pPr lvl="1"/>
                <a:r>
                  <a:rPr lang="en-US" sz="2000" dirty="0"/>
                  <a:t>If not a face card, you pay dealer $4</a:t>
                </a:r>
              </a:p>
              <a:p>
                <a:r>
                  <a:rPr lang="en-US" sz="2000" dirty="0"/>
                  <a:t>Random variable </a:t>
                </a:r>
                <a:r>
                  <a:rPr lang="en-US" sz="2000" i="1" dirty="0"/>
                  <a:t>X =</a:t>
                </a:r>
                <a:r>
                  <a:rPr lang="en-US" sz="2000" dirty="0"/>
                  <a:t> { face card, not face card }</a:t>
                </a:r>
              </a:p>
              <a:p>
                <a:pPr lvl="1"/>
                <a:r>
                  <a:rPr lang="en-US" sz="2000" i="1" dirty="0"/>
                  <a:t>p</a:t>
                </a:r>
                <a:r>
                  <a:rPr lang="en-US" sz="2000" dirty="0"/>
                  <a:t>( face card ) = </a:t>
                </a:r>
                <a14:m>
                  <m:oMath xmlns:m="http://schemas.openxmlformats.org/officeDocument/2006/math">
                    <m:f>
                      <m:fPr>
                        <m:ctrlPr>
                          <a:rPr lang="en-US" sz="2000" i="1" smtClean="0">
                            <a:latin typeface="Cambria Math" panose="02040503050406030204" pitchFamily="18" charset="0"/>
                          </a:rPr>
                        </m:ctrlPr>
                      </m:fPr>
                      <m:num>
                        <m:r>
                          <a:rPr lang="en-NZ" sz="2000" b="0" i="1" smtClean="0">
                            <a:latin typeface="Cambria Math" panose="02040503050406030204" pitchFamily="18" charset="0"/>
                          </a:rPr>
                          <m:t>3</m:t>
                        </m:r>
                      </m:num>
                      <m:den>
                        <m:r>
                          <a:rPr lang="en-NZ" sz="2000" b="0" i="1" smtClean="0">
                            <a:latin typeface="Cambria Math" panose="02040503050406030204" pitchFamily="18" charset="0"/>
                          </a:rPr>
                          <m:t>13</m:t>
                        </m:r>
                      </m:den>
                    </m:f>
                  </m:oMath>
                </a14:m>
                <a:r>
                  <a:rPr lang="en-US" sz="2000" dirty="0"/>
                  <a:t>    </a:t>
                </a:r>
                <a:r>
                  <a:rPr lang="en-US" sz="2000" i="1" dirty="0"/>
                  <a:t>p</a:t>
                </a:r>
                <a:r>
                  <a:rPr lang="en-US" sz="2000" dirty="0"/>
                  <a:t>( not face card ) = </a:t>
                </a:r>
                <a14:m>
                  <m:oMath xmlns:m="http://schemas.openxmlformats.org/officeDocument/2006/math">
                    <m:f>
                      <m:fPr>
                        <m:ctrlPr>
                          <a:rPr lang="en-US" sz="2000" i="1" smtClean="0">
                            <a:latin typeface="Cambria Math" panose="02040503050406030204" pitchFamily="18" charset="0"/>
                          </a:rPr>
                        </m:ctrlPr>
                      </m:fPr>
                      <m:num>
                        <m:r>
                          <a:rPr lang="en-NZ" sz="2000" b="0" i="1" smtClean="0">
                            <a:latin typeface="Cambria Math" panose="02040503050406030204" pitchFamily="18" charset="0"/>
                          </a:rPr>
                          <m:t>10</m:t>
                        </m:r>
                      </m:num>
                      <m:den>
                        <m:r>
                          <a:rPr lang="en-NZ" sz="2000" b="0" i="1" smtClean="0">
                            <a:latin typeface="Cambria Math" panose="02040503050406030204" pitchFamily="18" charset="0"/>
                          </a:rPr>
                          <m:t>13</m:t>
                        </m:r>
                      </m:den>
                    </m:f>
                  </m:oMath>
                </a14:m>
                <a:endParaRPr lang="en-US" sz="2000" dirty="0"/>
              </a:p>
              <a:p>
                <a:r>
                  <a:rPr lang="en-US" sz="2000" dirty="0"/>
                  <a:t>Function </a:t>
                </a:r>
                <a:r>
                  <a:rPr lang="en-US" sz="2000" i="1" dirty="0"/>
                  <a:t>f</a:t>
                </a:r>
                <a:r>
                  <a:rPr lang="en-US" sz="2000" dirty="0"/>
                  <a:t>( </a:t>
                </a:r>
                <a:r>
                  <a:rPr lang="en-US" sz="2000" i="1" dirty="0"/>
                  <a:t>X</a:t>
                </a:r>
                <a:r>
                  <a:rPr lang="en-US" sz="2000" dirty="0"/>
                  <a:t> ) is payout to you</a:t>
                </a:r>
              </a:p>
              <a:p>
                <a:pPr lvl="1"/>
                <a:r>
                  <a:rPr lang="en-US" sz="2000" i="1" dirty="0"/>
                  <a:t>f</a:t>
                </a:r>
                <a:r>
                  <a:rPr lang="en-US" sz="2000" dirty="0"/>
                  <a:t>( face card ) = 10     </a:t>
                </a:r>
                <a:r>
                  <a:rPr lang="en-US" sz="2000" i="1" dirty="0"/>
                  <a:t>f</a:t>
                </a:r>
                <a:r>
                  <a:rPr lang="en-US" sz="2000" dirty="0"/>
                  <a:t>( not face card ) = -4</a:t>
                </a:r>
              </a:p>
              <a:p>
                <a:r>
                  <a:rPr lang="en-US" sz="2000" i="1" dirty="0"/>
                  <a:t>Expected value</a:t>
                </a:r>
                <a:r>
                  <a:rPr lang="en-US" sz="2000" dirty="0"/>
                  <a:t> of payout is: E( </a:t>
                </a:r>
                <a:r>
                  <a:rPr lang="en-US" sz="2000" i="1" dirty="0"/>
                  <a:t>f</a:t>
                </a:r>
                <a:r>
                  <a:rPr lang="en-US" sz="2000" dirty="0"/>
                  <a:t> ) = </a:t>
                </a:r>
                <a:r>
                  <a:rPr lang="en-US" sz="2000" dirty="0">
                    <a:sym typeface="Symbol"/>
                  </a:rPr>
                  <a:t></a:t>
                </a:r>
                <a:r>
                  <a:rPr lang="en-US" sz="2000" i="1" baseline="-25000" dirty="0" err="1">
                    <a:sym typeface="Symbol"/>
                  </a:rPr>
                  <a:t>i</a:t>
                </a:r>
                <a:r>
                  <a:rPr lang="en-US" sz="2000" dirty="0">
                    <a:sym typeface="Symbol"/>
                  </a:rPr>
                  <a:t> </a:t>
                </a:r>
                <a:r>
                  <a:rPr lang="en-US" sz="2000" i="1" dirty="0">
                    <a:sym typeface="Symbol"/>
                  </a:rPr>
                  <a:t>p</a:t>
                </a:r>
                <a:r>
                  <a:rPr lang="en-US" sz="2000" dirty="0">
                    <a:sym typeface="Symbol"/>
                  </a:rPr>
                  <a:t>( </a:t>
                </a:r>
                <a:r>
                  <a:rPr lang="en-US" sz="2000" i="1" dirty="0">
                    <a:sym typeface="Symbol"/>
                  </a:rPr>
                  <a:t>x</a:t>
                </a:r>
                <a:r>
                  <a:rPr lang="en-US" sz="2000" i="1" baseline="-25000" dirty="0">
                    <a:sym typeface="Symbol"/>
                  </a:rPr>
                  <a:t>i</a:t>
                </a:r>
                <a:r>
                  <a:rPr lang="en-US" sz="2000" dirty="0">
                    <a:sym typeface="Symbol"/>
                  </a:rPr>
                  <a:t> )  </a:t>
                </a:r>
                <a:r>
                  <a:rPr lang="en-US" sz="2000" i="1" dirty="0">
                    <a:sym typeface="Symbol"/>
                  </a:rPr>
                  <a:t>f</a:t>
                </a:r>
                <a:r>
                  <a:rPr lang="en-US" sz="2000" dirty="0">
                    <a:sym typeface="Symbol"/>
                  </a:rPr>
                  <a:t>( </a:t>
                </a:r>
                <a:r>
                  <a:rPr lang="en-US" sz="2000" i="1" dirty="0">
                    <a:sym typeface="Symbol"/>
                  </a:rPr>
                  <a:t>x</a:t>
                </a:r>
                <a:r>
                  <a:rPr lang="en-US" sz="2000" i="1" baseline="-25000" dirty="0">
                    <a:sym typeface="Symbol"/>
                  </a:rPr>
                  <a:t>i</a:t>
                </a:r>
                <a:r>
                  <a:rPr lang="en-US" sz="2000" dirty="0">
                    <a:sym typeface="Symbol"/>
                  </a:rPr>
                  <a:t> ) = </a:t>
                </a:r>
                <a14:m>
                  <m:oMath xmlns:m="http://schemas.openxmlformats.org/officeDocument/2006/math">
                    <m:f>
                      <m:fPr>
                        <m:ctrlPr>
                          <a:rPr lang="en-US" sz="2000" i="1">
                            <a:latin typeface="Cambria Math" panose="02040503050406030204" pitchFamily="18" charset="0"/>
                            <a:sym typeface="Symbol"/>
                          </a:rPr>
                        </m:ctrlPr>
                      </m:fPr>
                      <m:num>
                        <m:r>
                          <a:rPr lang="en-NZ" sz="2000" i="1">
                            <a:latin typeface="Cambria Math" panose="02040503050406030204" pitchFamily="18" charset="0"/>
                            <a:sym typeface="Symbol"/>
                          </a:rPr>
                          <m:t>3</m:t>
                        </m:r>
                      </m:num>
                      <m:den>
                        <m:r>
                          <a:rPr lang="en-NZ" sz="2000" i="1">
                            <a:latin typeface="Cambria Math" panose="02040503050406030204" pitchFamily="18" charset="0"/>
                            <a:sym typeface="Symbol"/>
                          </a:rPr>
                          <m:t>13</m:t>
                        </m:r>
                      </m:den>
                    </m:f>
                    <m:r>
                      <a:rPr lang="en-US" sz="2000" i="1">
                        <a:latin typeface="Cambria Math" panose="02040503050406030204" pitchFamily="18" charset="0"/>
                        <a:ea typeface="Cambria Math" panose="02040503050406030204" pitchFamily="18" charset="0"/>
                        <a:sym typeface="Symbol"/>
                      </a:rPr>
                      <m:t>∙</m:t>
                    </m:r>
                    <m:r>
                      <a:rPr lang="en-NZ" sz="2000" i="1">
                        <a:latin typeface="Cambria Math" panose="02040503050406030204" pitchFamily="18" charset="0"/>
                        <a:ea typeface="Cambria Math" panose="02040503050406030204" pitchFamily="18" charset="0"/>
                        <a:sym typeface="Symbol"/>
                      </a:rPr>
                      <m:t>10+</m:t>
                    </m:r>
                    <m:f>
                      <m:fPr>
                        <m:ctrlPr>
                          <a:rPr lang="en-US" sz="2000" i="1">
                            <a:latin typeface="Cambria Math" panose="02040503050406030204" pitchFamily="18" charset="0"/>
                            <a:sym typeface="Symbol"/>
                          </a:rPr>
                        </m:ctrlPr>
                      </m:fPr>
                      <m:num>
                        <m:r>
                          <a:rPr lang="en-NZ" sz="2000" i="1">
                            <a:latin typeface="Cambria Math" panose="02040503050406030204" pitchFamily="18" charset="0"/>
                            <a:sym typeface="Symbol"/>
                          </a:rPr>
                          <m:t>10</m:t>
                        </m:r>
                      </m:num>
                      <m:den>
                        <m:r>
                          <a:rPr lang="en-NZ" sz="2000" i="1">
                            <a:latin typeface="Cambria Math" panose="02040503050406030204" pitchFamily="18" charset="0"/>
                            <a:sym typeface="Symbol"/>
                          </a:rPr>
                          <m:t>13</m:t>
                        </m:r>
                      </m:den>
                    </m:f>
                    <m:r>
                      <a:rPr lang="en-US" sz="2000" i="1">
                        <a:latin typeface="Cambria Math" panose="02040503050406030204" pitchFamily="18" charset="0"/>
                        <a:ea typeface="Cambria Math" panose="02040503050406030204" pitchFamily="18" charset="0"/>
                        <a:sym typeface="Symbol"/>
                      </a:rPr>
                      <m:t>∙</m:t>
                    </m:r>
                    <m:r>
                      <a:rPr lang="en-NZ" sz="2000" i="1">
                        <a:latin typeface="Cambria Math" panose="02040503050406030204" pitchFamily="18" charset="0"/>
                        <a:ea typeface="Cambria Math" panose="02040503050406030204" pitchFamily="18" charset="0"/>
                        <a:sym typeface="Symbol"/>
                      </a:rPr>
                      <m:t>−4≈−0.77</m:t>
                    </m:r>
                  </m:oMath>
                </a14:m>
                <a:endParaRPr lang="en-US" sz="2000" dirty="0"/>
              </a:p>
              <a:p>
                <a:r>
                  <a:rPr lang="en-US" sz="2000" dirty="0"/>
                  <a:t>If you play this game 1000 times, you would probably have to pay an amount close to  </a:t>
                </a:r>
                <a14:m>
                  <m:oMath xmlns:m="http://schemas.openxmlformats.org/officeDocument/2006/math">
                    <m:r>
                      <a:rPr lang="en-NZ" sz="1800" b="0" i="1" smtClean="0">
                        <a:latin typeface="Cambria Math" panose="02040503050406030204" pitchFamily="18" charset="0"/>
                      </a:rPr>
                      <m:t>1000</m:t>
                    </m:r>
                    <m:r>
                      <a:rPr lang="en-NZ" sz="1800" b="0" i="1" smtClean="0">
                        <a:latin typeface="Cambria Math" panose="02040503050406030204" pitchFamily="18" charset="0"/>
                        <a:ea typeface="Cambria Math" panose="02040503050406030204" pitchFamily="18" charset="0"/>
                      </a:rPr>
                      <m:t>×−0.77≈−770</m:t>
                    </m:r>
                  </m:oMath>
                </a14:m>
                <a:endParaRPr lang="en-US" sz="18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0" y="721217"/>
                <a:ext cx="9144000" cy="3139583"/>
              </a:xfrm>
              <a:blipFill>
                <a:blip r:embed="rId3"/>
                <a:stretch>
                  <a:fillRect l="-600" t="-1942" b="-25437"/>
                </a:stretch>
              </a:blipFill>
            </p:spPr>
            <p:txBody>
              <a:bodyPr/>
              <a:lstStyle/>
              <a:p>
                <a:r>
                  <a:rPr lang="en-US">
                    <a:noFill/>
                  </a:rPr>
                  <a:t> </a:t>
                </a:r>
              </a:p>
            </p:txBody>
          </p:sp>
        </mc:Fallback>
      </mc:AlternateContent>
      <p:sp>
        <p:nvSpPr>
          <p:cNvPr id="3" name="Title 2"/>
          <p:cNvSpPr>
            <a:spLocks noGrp="1"/>
          </p:cNvSpPr>
          <p:nvPr>
            <p:ph type="title"/>
          </p:nvPr>
        </p:nvSpPr>
        <p:spPr>
          <a:xfrm>
            <a:off x="628650" y="0"/>
            <a:ext cx="8270651" cy="505882"/>
          </a:xfrm>
        </p:spPr>
        <p:txBody>
          <a:bodyPr>
            <a:normAutofit fontScale="90000"/>
          </a:bodyPr>
          <a:lstStyle/>
          <a:p>
            <a:r>
              <a:rPr lang="en-US" dirty="0"/>
              <a:t>Example of expected value</a:t>
            </a:r>
          </a:p>
        </p:txBody>
      </p:sp>
      <p:pic>
        <p:nvPicPr>
          <p:cNvPr id="5" name="Picture 4"/>
          <p:cNvPicPr>
            <a:picLocks noChangeAspect="1"/>
          </p:cNvPicPr>
          <p:nvPr/>
        </p:nvPicPr>
        <p:blipFill>
          <a:blip r:embed="rId4"/>
          <a:stretch>
            <a:fillRect/>
          </a:stretch>
        </p:blipFill>
        <p:spPr>
          <a:xfrm>
            <a:off x="2173175" y="4500335"/>
            <a:ext cx="5181600" cy="2138092"/>
          </a:xfrm>
          <a:prstGeom prst="rect">
            <a:avLst/>
          </a:prstGeom>
        </p:spPr>
      </p:pic>
    </p:spTree>
    <p:extLst>
      <p:ext uri="{BB962C8B-B14F-4D97-AF65-F5344CB8AC3E}">
        <p14:creationId xmlns:p14="http://schemas.microsoft.com/office/powerpoint/2010/main" val="42895649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318500" cy="1447800"/>
          </a:xfrm>
        </p:spPr>
        <p:txBody>
          <a:bodyPr/>
          <a:lstStyle/>
          <a:p>
            <a:pPr marL="292100" lvl="1" indent="-292100" algn="ctr">
              <a:buSzPct val="75000"/>
              <a:buNone/>
            </a:pPr>
            <a:r>
              <a:rPr lang="en-US" sz="2400" dirty="0"/>
              <a:t>Given: event </a:t>
            </a:r>
            <a:r>
              <a:rPr lang="en-US" sz="2400" i="1" dirty="0"/>
              <a:t>A,</a:t>
            </a:r>
            <a:r>
              <a:rPr lang="en-US" sz="2400" dirty="0"/>
              <a:t> which can occur or not</a:t>
            </a:r>
          </a:p>
          <a:p>
            <a:pPr marL="292100" lvl="1" indent="-292100" algn="ctr">
              <a:buSzPct val="75000"/>
              <a:buNone/>
            </a:pPr>
            <a:endParaRPr lang="en-US" sz="1000" dirty="0"/>
          </a:p>
          <a:p>
            <a:pPr marL="292100" lvl="1" indent="-292100" algn="ctr">
              <a:buSzPct val="75000"/>
              <a:buNone/>
            </a:pPr>
            <a:r>
              <a:rPr lang="en-US" i="1" dirty="0"/>
              <a:t>p</a:t>
            </a:r>
            <a:r>
              <a:rPr lang="en-US" dirty="0"/>
              <a:t>( not </a:t>
            </a:r>
            <a:r>
              <a:rPr lang="en-US" i="1" dirty="0"/>
              <a:t>A</a:t>
            </a:r>
            <a:r>
              <a:rPr lang="en-US" dirty="0"/>
              <a:t> ) = 1 - </a:t>
            </a:r>
            <a:r>
              <a:rPr lang="en-US" i="1" dirty="0"/>
              <a:t>p</a:t>
            </a:r>
            <a:r>
              <a:rPr lang="en-US" dirty="0"/>
              <a:t>( </a:t>
            </a:r>
            <a:r>
              <a:rPr lang="en-US" i="1" dirty="0"/>
              <a:t>A</a:t>
            </a:r>
            <a:r>
              <a:rPr lang="en-US" dirty="0"/>
              <a:t> )</a:t>
            </a:r>
            <a:endParaRPr lang="en-US" sz="1800" dirty="0"/>
          </a:p>
        </p:txBody>
      </p:sp>
      <p:sp>
        <p:nvSpPr>
          <p:cNvPr id="3" name="Title 2"/>
          <p:cNvSpPr>
            <a:spLocks noGrp="1"/>
          </p:cNvSpPr>
          <p:nvPr>
            <p:ph type="title"/>
          </p:nvPr>
        </p:nvSpPr>
        <p:spPr/>
        <p:txBody>
          <a:bodyPr/>
          <a:lstStyle/>
          <a:p>
            <a:r>
              <a:rPr lang="en-US" dirty="0"/>
              <a:t>Complement rule</a:t>
            </a:r>
          </a:p>
        </p:txBody>
      </p:sp>
      <p:sp>
        <p:nvSpPr>
          <p:cNvPr id="11" name="TextBox 10"/>
          <p:cNvSpPr txBox="1"/>
          <p:nvPr/>
        </p:nvSpPr>
        <p:spPr>
          <a:xfrm>
            <a:off x="2801967" y="5943600"/>
            <a:ext cx="3903633" cy="369332"/>
          </a:xfrm>
          <a:prstGeom prst="rect">
            <a:avLst/>
          </a:prstGeom>
          <a:noFill/>
        </p:spPr>
        <p:txBody>
          <a:bodyPr wrap="none" rtlCol="0">
            <a:spAutoFit/>
          </a:bodyPr>
          <a:lstStyle/>
          <a:p>
            <a:r>
              <a:rPr lang="en-US" sz="1800" b="0" dirty="0"/>
              <a:t>areas represent relative probabilities</a:t>
            </a:r>
          </a:p>
        </p:txBody>
      </p:sp>
      <p:sp>
        <p:nvSpPr>
          <p:cNvPr id="4" name="Rounded Rectangle 3"/>
          <p:cNvSpPr/>
          <p:nvPr/>
        </p:nvSpPr>
        <p:spPr bwMode="auto">
          <a:xfrm>
            <a:off x="1295400" y="2819400"/>
            <a:ext cx="6705600" cy="2981572"/>
          </a:xfrm>
          <a:prstGeom prst="roundRect">
            <a:avLst/>
          </a:prstGeom>
          <a:solidFill>
            <a:srgbClr val="FFFF99"/>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p:txBody>
      </p:sp>
      <p:sp>
        <p:nvSpPr>
          <p:cNvPr id="6" name="Oval 5"/>
          <p:cNvSpPr/>
          <p:nvPr/>
        </p:nvSpPr>
        <p:spPr bwMode="auto">
          <a:xfrm rot="19440000">
            <a:off x="2229852" y="3316443"/>
            <a:ext cx="3374962" cy="1990066"/>
          </a:xfrm>
          <a:prstGeom prst="ellipse">
            <a:avLst/>
          </a:prstGeom>
          <a:solidFill>
            <a:schemeClr val="accent2">
              <a:lumMod val="60000"/>
              <a:lumOff val="40000"/>
              <a:alpha val="49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p:txBody>
      </p:sp>
      <p:sp>
        <p:nvSpPr>
          <p:cNvPr id="13" name="TextBox 12"/>
          <p:cNvSpPr txBox="1"/>
          <p:nvPr/>
        </p:nvSpPr>
        <p:spPr>
          <a:xfrm>
            <a:off x="3552147" y="4262735"/>
            <a:ext cx="407484" cy="461665"/>
          </a:xfrm>
          <a:prstGeom prst="rect">
            <a:avLst/>
          </a:prstGeom>
          <a:solidFill>
            <a:schemeClr val="bg1"/>
          </a:solidFill>
          <a:ln>
            <a:solidFill>
              <a:srgbClr val="00B0F0"/>
            </a:solidFill>
          </a:ln>
        </p:spPr>
        <p:txBody>
          <a:bodyPr wrap="none" rtlCol="0">
            <a:spAutoFit/>
          </a:bodyPr>
          <a:lstStyle/>
          <a:p>
            <a:r>
              <a:rPr lang="en-US" sz="2400" i="1" dirty="0"/>
              <a:t>A</a:t>
            </a:r>
          </a:p>
        </p:txBody>
      </p:sp>
      <p:sp>
        <p:nvSpPr>
          <p:cNvPr id="15" name="TextBox 14"/>
          <p:cNvSpPr txBox="1"/>
          <p:nvPr/>
        </p:nvSpPr>
        <p:spPr>
          <a:xfrm>
            <a:off x="7696200" y="3276600"/>
            <a:ext cx="533400" cy="461665"/>
          </a:xfrm>
          <a:prstGeom prst="rect">
            <a:avLst/>
          </a:prstGeom>
          <a:solidFill>
            <a:schemeClr val="bg1"/>
          </a:solidFill>
          <a:ln>
            <a:solidFill>
              <a:schemeClr val="tx1"/>
            </a:solidFill>
          </a:ln>
        </p:spPr>
        <p:txBody>
          <a:bodyPr wrap="square" rtlCol="0">
            <a:spAutoFit/>
          </a:bodyPr>
          <a:lstStyle/>
          <a:p>
            <a:r>
              <a:rPr lang="en-US" sz="2400" i="1" dirty="0">
                <a:sym typeface="Symbol"/>
              </a:rPr>
              <a:t></a:t>
            </a:r>
            <a:endParaRPr lang="en-US" sz="2400" i="1" dirty="0"/>
          </a:p>
        </p:txBody>
      </p:sp>
      <p:sp>
        <p:nvSpPr>
          <p:cNvPr id="16" name="TextBox 15"/>
          <p:cNvSpPr txBox="1"/>
          <p:nvPr/>
        </p:nvSpPr>
        <p:spPr>
          <a:xfrm>
            <a:off x="5964063" y="4258270"/>
            <a:ext cx="970137" cy="461665"/>
          </a:xfrm>
          <a:prstGeom prst="rect">
            <a:avLst/>
          </a:prstGeom>
          <a:solidFill>
            <a:schemeClr val="bg1"/>
          </a:solidFill>
          <a:ln>
            <a:solidFill>
              <a:srgbClr val="00B0F0"/>
            </a:solidFill>
          </a:ln>
        </p:spPr>
        <p:txBody>
          <a:bodyPr wrap="none" rtlCol="0">
            <a:spAutoFit/>
          </a:bodyPr>
          <a:lstStyle/>
          <a:p>
            <a:r>
              <a:rPr lang="en-US" sz="2400" dirty="0"/>
              <a:t>not </a:t>
            </a:r>
            <a:r>
              <a:rPr lang="en-US" sz="2400" i="1" dirty="0"/>
              <a:t>A</a:t>
            </a:r>
          </a:p>
        </p:txBody>
      </p:sp>
    </p:spTree>
    <p:extLst>
      <p:ext uri="{BB962C8B-B14F-4D97-AF65-F5344CB8AC3E}">
        <p14:creationId xmlns:p14="http://schemas.microsoft.com/office/powerpoint/2010/main" val="38675706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457200" y="1066800"/>
                <a:ext cx="8318500" cy="1447800"/>
              </a:xfrm>
            </p:spPr>
            <p:txBody>
              <a:bodyPr/>
              <a:lstStyle/>
              <a:p>
                <a:pPr marL="292100" lvl="1" indent="-292100" algn="ctr">
                  <a:buSzPct val="75000"/>
                  <a:buNone/>
                </a:pPr>
                <a:r>
                  <a:rPr lang="en-US" sz="2400" dirty="0"/>
                  <a:t>Given: events </a:t>
                </a:r>
                <a:r>
                  <a:rPr lang="en-US" sz="2400" i="1" dirty="0"/>
                  <a:t>A</a:t>
                </a:r>
                <a:r>
                  <a:rPr lang="en-US" sz="2400" dirty="0"/>
                  <a:t> and </a:t>
                </a:r>
                <a:r>
                  <a:rPr lang="en-US" sz="2400" i="1" dirty="0"/>
                  <a:t>B</a:t>
                </a:r>
                <a:r>
                  <a:rPr lang="en-US" sz="2400" dirty="0"/>
                  <a:t>, which can co-occur (or not)</a:t>
                </a:r>
              </a:p>
              <a:p>
                <a:pPr marL="292100" lvl="1" indent="-292100" algn="ctr">
                  <a:buSzPct val="75000"/>
                  <a:buNone/>
                </a:pPr>
                <a:endParaRPr lang="en-US" sz="1000" dirty="0"/>
              </a:p>
              <a:p>
                <a:pPr marL="292100" lvl="1" indent="-292100" algn="ctr">
                  <a:buSzPct val="75000"/>
                  <a:buNone/>
                </a:pPr>
                <a:r>
                  <a:rPr lang="en-US" i="1" dirty="0"/>
                  <a:t>p</a:t>
                </a:r>
                <a:r>
                  <a:rPr lang="en-US" dirty="0"/>
                  <a:t>( </a:t>
                </a:r>
                <a:r>
                  <a:rPr lang="en-US" i="1" dirty="0"/>
                  <a:t>A</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i="1" dirty="0"/>
                  <a:t>B</a:t>
                </a:r>
                <a:r>
                  <a:rPr lang="en-US" dirty="0"/>
                  <a:t> ) =</a:t>
                </a:r>
                <a:r>
                  <a:rPr lang="en-US" i="1" dirty="0"/>
                  <a:t>p</a:t>
                </a:r>
                <a:r>
                  <a:rPr lang="en-US" dirty="0"/>
                  <a:t>( </a:t>
                </a:r>
                <a:r>
                  <a:rPr lang="en-US" i="1" dirty="0"/>
                  <a:t>A,</a:t>
                </a:r>
                <a:r>
                  <a:rPr lang="en-US" dirty="0"/>
                  <a:t> </a:t>
                </a:r>
                <a:r>
                  <a:rPr lang="en-US" i="1" dirty="0"/>
                  <a:t>B</a:t>
                </a:r>
                <a:r>
                  <a:rPr lang="en-US" dirty="0"/>
                  <a:t> ) = </a:t>
                </a:r>
                <a:r>
                  <a:rPr lang="en-US" i="1" dirty="0"/>
                  <a:t>p</a:t>
                </a:r>
                <a:r>
                  <a:rPr lang="en-US" dirty="0"/>
                  <a:t>( </a:t>
                </a:r>
                <a:r>
                  <a:rPr lang="en-US" i="1" dirty="0"/>
                  <a:t>A </a:t>
                </a:r>
                <a:r>
                  <a:rPr lang="en-US" dirty="0"/>
                  <a:t>| </a:t>
                </a:r>
                <a:r>
                  <a:rPr lang="en-US" i="1" dirty="0"/>
                  <a:t>B</a:t>
                </a:r>
                <a:r>
                  <a:rPr lang="en-US" dirty="0"/>
                  <a:t> ) </a:t>
                </a:r>
                <a:r>
                  <a:rPr lang="en-US" dirty="0">
                    <a:sym typeface="Symbol"/>
                  </a:rPr>
                  <a:t></a:t>
                </a:r>
                <a:r>
                  <a:rPr lang="en-US" dirty="0"/>
                  <a:t> </a:t>
                </a:r>
                <a:r>
                  <a:rPr lang="en-US" i="1" dirty="0"/>
                  <a:t>p</a:t>
                </a:r>
                <a:r>
                  <a:rPr lang="en-US" dirty="0"/>
                  <a:t>( </a:t>
                </a:r>
                <a:r>
                  <a:rPr lang="en-US" i="1" dirty="0"/>
                  <a:t>B</a:t>
                </a:r>
                <a:r>
                  <a:rPr lang="en-US" dirty="0"/>
                  <a:t> )</a:t>
                </a:r>
              </a:p>
              <a:p>
                <a:pPr algn="ctr">
                  <a:buNone/>
                </a:pPr>
                <a:r>
                  <a:rPr lang="en-US" sz="1800" dirty="0"/>
                  <a:t>(same expression given previously to define conditional probability)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457200" y="1066800"/>
                <a:ext cx="8318500" cy="1447800"/>
              </a:xfrm>
              <a:blipFill>
                <a:blip r:embed="rId3"/>
                <a:stretch>
                  <a:fillRect t="-5882" b="-2521"/>
                </a:stretch>
              </a:blipFill>
            </p:spPr>
            <p:txBody>
              <a:bodyPr/>
              <a:lstStyle/>
              <a:p>
                <a:r>
                  <a:rPr lang="en-NZ">
                    <a:noFill/>
                  </a:rPr>
                  <a:t> </a:t>
                </a:r>
              </a:p>
            </p:txBody>
          </p:sp>
        </mc:Fallback>
      </mc:AlternateContent>
      <p:sp>
        <p:nvSpPr>
          <p:cNvPr id="3" name="Title 2"/>
          <p:cNvSpPr>
            <a:spLocks noGrp="1"/>
          </p:cNvSpPr>
          <p:nvPr>
            <p:ph type="title"/>
          </p:nvPr>
        </p:nvSpPr>
        <p:spPr/>
        <p:txBody>
          <a:bodyPr/>
          <a:lstStyle/>
          <a:p>
            <a:r>
              <a:rPr lang="en-US" dirty="0"/>
              <a:t>Product rule</a:t>
            </a:r>
          </a:p>
        </p:txBody>
      </p:sp>
      <p:sp>
        <p:nvSpPr>
          <p:cNvPr id="11" name="TextBox 10"/>
          <p:cNvSpPr txBox="1"/>
          <p:nvPr/>
        </p:nvSpPr>
        <p:spPr>
          <a:xfrm>
            <a:off x="2801967" y="5943600"/>
            <a:ext cx="3903633" cy="369332"/>
          </a:xfrm>
          <a:prstGeom prst="rect">
            <a:avLst/>
          </a:prstGeom>
          <a:noFill/>
        </p:spPr>
        <p:txBody>
          <a:bodyPr wrap="none" rtlCol="0">
            <a:spAutoFit/>
          </a:bodyPr>
          <a:lstStyle/>
          <a:p>
            <a:r>
              <a:rPr lang="en-US" sz="1800" b="0" dirty="0"/>
              <a:t>areas represent relative probabilities</a:t>
            </a:r>
          </a:p>
        </p:txBody>
      </p:sp>
      <p:grpSp>
        <p:nvGrpSpPr>
          <p:cNvPr id="16" name="Group 15"/>
          <p:cNvGrpSpPr/>
          <p:nvPr/>
        </p:nvGrpSpPr>
        <p:grpSpPr>
          <a:xfrm>
            <a:off x="1219200" y="2895600"/>
            <a:ext cx="6898910" cy="2981572"/>
            <a:chOff x="1219200" y="2743200"/>
            <a:chExt cx="6898910" cy="2981572"/>
          </a:xfrm>
        </p:grpSpPr>
        <p:sp>
          <p:nvSpPr>
            <p:cNvPr id="4" name="Rounded Rectangle 3"/>
            <p:cNvSpPr/>
            <p:nvPr/>
          </p:nvSpPr>
          <p:spPr bwMode="auto">
            <a:xfrm>
              <a:off x="1219200" y="2743200"/>
              <a:ext cx="6705600" cy="2981572"/>
            </a:xfrm>
            <a:prstGeom prst="roundRect">
              <a:avLst/>
            </a:prstGeom>
            <a:solidFill>
              <a:srgbClr val="FFFF99"/>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p:txBody>
        </p:sp>
        <p:sp>
          <p:nvSpPr>
            <p:cNvPr id="5" name="Oval 4"/>
            <p:cNvSpPr/>
            <p:nvPr/>
          </p:nvSpPr>
          <p:spPr bwMode="auto">
            <a:xfrm rot="2151674">
              <a:off x="3071406" y="3214995"/>
              <a:ext cx="3374962" cy="1990066"/>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p:txBody>
        </p:sp>
        <p:sp>
          <p:nvSpPr>
            <p:cNvPr id="6" name="Oval 5"/>
            <p:cNvSpPr/>
            <p:nvPr/>
          </p:nvSpPr>
          <p:spPr bwMode="auto">
            <a:xfrm rot="-2160000">
              <a:off x="1620252" y="3227891"/>
              <a:ext cx="3374962" cy="1990066"/>
            </a:xfrm>
            <a:prstGeom prst="ellipse">
              <a:avLst/>
            </a:prstGeom>
            <a:solidFill>
              <a:schemeClr val="accent2">
                <a:lumMod val="60000"/>
                <a:lumOff val="40000"/>
                <a:alpha val="49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p:txBody>
        </p:sp>
        <p:sp>
          <p:nvSpPr>
            <p:cNvPr id="7" name="TextBox 6"/>
            <p:cNvSpPr txBox="1"/>
            <p:nvPr/>
          </p:nvSpPr>
          <p:spPr>
            <a:xfrm>
              <a:off x="2209800" y="4495800"/>
              <a:ext cx="1219200" cy="369332"/>
            </a:xfrm>
            <a:prstGeom prst="rect">
              <a:avLst/>
            </a:prstGeom>
            <a:noFill/>
          </p:spPr>
          <p:txBody>
            <a:bodyPr wrap="square" rtlCol="0">
              <a:spAutoFit/>
            </a:bodyPr>
            <a:lstStyle/>
            <a:p>
              <a:r>
                <a:rPr lang="en-US" sz="1800" dirty="0"/>
                <a:t>(</a:t>
              </a:r>
              <a:r>
                <a:rPr lang="en-US" sz="1800" i="1" dirty="0"/>
                <a:t>A</a:t>
              </a:r>
              <a:r>
                <a:rPr lang="en-US" sz="1800" dirty="0"/>
                <a:t>, not </a:t>
              </a:r>
              <a:r>
                <a:rPr lang="en-US" sz="1800" i="1" dirty="0"/>
                <a:t>B</a:t>
              </a:r>
              <a:r>
                <a:rPr lang="en-US" sz="1800" dirty="0"/>
                <a:t>)</a:t>
              </a:r>
            </a:p>
          </p:txBody>
        </p:sp>
        <p:sp>
          <p:nvSpPr>
            <p:cNvPr id="8" name="TextBox 7"/>
            <p:cNvSpPr txBox="1"/>
            <p:nvPr/>
          </p:nvSpPr>
          <p:spPr>
            <a:xfrm>
              <a:off x="5410200" y="3429000"/>
              <a:ext cx="407484" cy="461665"/>
            </a:xfrm>
            <a:prstGeom prst="rect">
              <a:avLst/>
            </a:prstGeom>
            <a:solidFill>
              <a:schemeClr val="bg1"/>
            </a:solidFill>
            <a:ln>
              <a:solidFill>
                <a:schemeClr val="accent1"/>
              </a:solidFill>
            </a:ln>
          </p:spPr>
          <p:txBody>
            <a:bodyPr wrap="none" rtlCol="0">
              <a:spAutoFit/>
            </a:bodyPr>
            <a:lstStyle/>
            <a:p>
              <a:r>
                <a:rPr lang="en-US" sz="2400" i="1" dirty="0"/>
                <a:t>B</a:t>
              </a:r>
            </a:p>
          </p:txBody>
        </p:sp>
        <p:sp>
          <p:nvSpPr>
            <p:cNvPr id="9" name="TextBox 8"/>
            <p:cNvSpPr txBox="1"/>
            <p:nvPr/>
          </p:nvSpPr>
          <p:spPr>
            <a:xfrm>
              <a:off x="3581400" y="3581400"/>
              <a:ext cx="919867" cy="369332"/>
            </a:xfrm>
            <a:prstGeom prst="rect">
              <a:avLst/>
            </a:prstGeom>
            <a:noFill/>
          </p:spPr>
          <p:txBody>
            <a:bodyPr wrap="none" rtlCol="0">
              <a:spAutoFit/>
            </a:bodyPr>
            <a:lstStyle/>
            <a:p>
              <a:pPr algn="ctr"/>
              <a:r>
                <a:rPr lang="en-US" sz="1800" dirty="0"/>
                <a:t>( </a:t>
              </a:r>
              <a:r>
                <a:rPr lang="en-US" sz="1800" i="1" dirty="0"/>
                <a:t>A</a:t>
              </a:r>
              <a:r>
                <a:rPr lang="en-US" sz="1800" dirty="0"/>
                <a:t>, </a:t>
              </a:r>
              <a:r>
                <a:rPr lang="en-US" sz="1800" i="1" dirty="0"/>
                <a:t>B</a:t>
              </a:r>
              <a:r>
                <a:rPr lang="en-US" sz="1800" dirty="0"/>
                <a:t> )</a:t>
              </a:r>
            </a:p>
          </p:txBody>
        </p:sp>
        <p:sp>
          <p:nvSpPr>
            <p:cNvPr id="12" name="TextBox 11"/>
            <p:cNvSpPr txBox="1"/>
            <p:nvPr/>
          </p:nvSpPr>
          <p:spPr>
            <a:xfrm>
              <a:off x="4648200" y="4495800"/>
              <a:ext cx="1219200" cy="369332"/>
            </a:xfrm>
            <a:prstGeom prst="rect">
              <a:avLst/>
            </a:prstGeom>
            <a:noFill/>
          </p:spPr>
          <p:txBody>
            <a:bodyPr wrap="square" rtlCol="0">
              <a:spAutoFit/>
            </a:bodyPr>
            <a:lstStyle/>
            <a:p>
              <a:r>
                <a:rPr lang="en-US" sz="1800" dirty="0"/>
                <a:t>(not </a:t>
              </a:r>
              <a:r>
                <a:rPr lang="en-US" sz="1800" i="1" dirty="0"/>
                <a:t>A</a:t>
              </a:r>
              <a:r>
                <a:rPr lang="en-US" sz="1800" dirty="0"/>
                <a:t>, </a:t>
              </a:r>
              <a:r>
                <a:rPr lang="en-US" sz="1800" i="1" dirty="0"/>
                <a:t>B</a:t>
              </a:r>
              <a:r>
                <a:rPr lang="en-US" sz="1800" dirty="0"/>
                <a:t>)</a:t>
              </a:r>
            </a:p>
          </p:txBody>
        </p:sp>
        <p:sp>
          <p:nvSpPr>
            <p:cNvPr id="13" name="TextBox 12"/>
            <p:cNvSpPr txBox="1"/>
            <p:nvPr/>
          </p:nvSpPr>
          <p:spPr>
            <a:xfrm>
              <a:off x="2259516" y="3429000"/>
              <a:ext cx="407484" cy="461665"/>
            </a:xfrm>
            <a:prstGeom prst="rect">
              <a:avLst/>
            </a:prstGeom>
            <a:solidFill>
              <a:schemeClr val="bg1"/>
            </a:solidFill>
            <a:ln>
              <a:solidFill>
                <a:srgbClr val="00B0F0"/>
              </a:solidFill>
            </a:ln>
          </p:spPr>
          <p:txBody>
            <a:bodyPr wrap="none" rtlCol="0">
              <a:spAutoFit/>
            </a:bodyPr>
            <a:lstStyle/>
            <a:p>
              <a:r>
                <a:rPr lang="en-US" sz="2400" i="1" dirty="0"/>
                <a:t>A</a:t>
              </a:r>
            </a:p>
          </p:txBody>
        </p:sp>
        <p:sp>
          <p:nvSpPr>
            <p:cNvPr id="14" name="TextBox 13"/>
            <p:cNvSpPr txBox="1"/>
            <p:nvPr/>
          </p:nvSpPr>
          <p:spPr>
            <a:xfrm>
              <a:off x="6096000" y="3135868"/>
              <a:ext cx="1676400" cy="369332"/>
            </a:xfrm>
            <a:prstGeom prst="rect">
              <a:avLst/>
            </a:prstGeom>
            <a:noFill/>
          </p:spPr>
          <p:txBody>
            <a:bodyPr wrap="square" rtlCol="0">
              <a:spAutoFit/>
            </a:bodyPr>
            <a:lstStyle/>
            <a:p>
              <a:r>
                <a:rPr lang="en-US" sz="1800" dirty="0"/>
                <a:t>(not </a:t>
              </a:r>
              <a:r>
                <a:rPr lang="en-US" sz="1800" i="1" dirty="0"/>
                <a:t>A</a:t>
              </a:r>
              <a:r>
                <a:rPr lang="en-US" sz="1800" dirty="0"/>
                <a:t>, not </a:t>
              </a:r>
              <a:r>
                <a:rPr lang="en-US" sz="1800" i="1" dirty="0"/>
                <a:t>B</a:t>
              </a:r>
              <a:r>
                <a:rPr lang="en-US" sz="1800" dirty="0"/>
                <a:t>)</a:t>
              </a:r>
            </a:p>
          </p:txBody>
        </p:sp>
        <p:sp>
          <p:nvSpPr>
            <p:cNvPr id="15" name="TextBox 14"/>
            <p:cNvSpPr txBox="1"/>
            <p:nvPr/>
          </p:nvSpPr>
          <p:spPr>
            <a:xfrm>
              <a:off x="7696200" y="4186535"/>
              <a:ext cx="421910" cy="461665"/>
            </a:xfrm>
            <a:prstGeom prst="rect">
              <a:avLst/>
            </a:prstGeom>
            <a:solidFill>
              <a:schemeClr val="bg1"/>
            </a:solidFill>
            <a:ln>
              <a:solidFill>
                <a:schemeClr val="tx1"/>
              </a:solidFill>
            </a:ln>
          </p:spPr>
          <p:txBody>
            <a:bodyPr wrap="none" rtlCol="0">
              <a:spAutoFit/>
            </a:bodyPr>
            <a:lstStyle/>
            <a:p>
              <a:r>
                <a:rPr lang="en-US" sz="2400" i="1" dirty="0">
                  <a:sym typeface="Symbol"/>
                </a:rPr>
                <a:t></a:t>
              </a:r>
              <a:endParaRPr lang="en-US" sz="2400" i="1" dirty="0"/>
            </a:p>
          </p:txBody>
        </p:sp>
      </p:grpSp>
    </p:spTree>
    <p:extLst>
      <p:ext uri="{BB962C8B-B14F-4D97-AF65-F5344CB8AC3E}">
        <p14:creationId xmlns:p14="http://schemas.microsoft.com/office/powerpoint/2010/main" val="7550246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318500" cy="1447800"/>
          </a:xfrm>
        </p:spPr>
        <p:txBody>
          <a:bodyPr/>
          <a:lstStyle/>
          <a:p>
            <a:pPr marL="292100" lvl="1" indent="-292100" algn="ctr">
              <a:buSzPct val="75000"/>
              <a:buNone/>
            </a:pPr>
            <a:r>
              <a:rPr lang="en-US" sz="2400" dirty="0"/>
              <a:t>Given: events </a:t>
            </a:r>
            <a:r>
              <a:rPr lang="en-US" sz="2400" i="1" dirty="0"/>
              <a:t>A</a:t>
            </a:r>
            <a:r>
              <a:rPr lang="en-US" sz="2400" dirty="0"/>
              <a:t> and </a:t>
            </a:r>
            <a:r>
              <a:rPr lang="en-US" sz="2400" i="1" dirty="0"/>
              <a:t>B</a:t>
            </a:r>
            <a:r>
              <a:rPr lang="en-US" sz="2400" dirty="0"/>
              <a:t>, which can co-occur (or not)</a:t>
            </a:r>
          </a:p>
          <a:p>
            <a:pPr marL="292100" lvl="1" indent="-292100" algn="ctr">
              <a:buSzPct val="75000"/>
              <a:buNone/>
            </a:pPr>
            <a:endParaRPr lang="en-US" sz="1000" dirty="0"/>
          </a:p>
          <a:p>
            <a:pPr marL="292100" lvl="1" indent="-292100" algn="ctr">
              <a:buSzPct val="75000"/>
              <a:buNone/>
            </a:pPr>
            <a:r>
              <a:rPr lang="en-US" i="1" dirty="0"/>
              <a:t>p</a:t>
            </a:r>
            <a:r>
              <a:rPr lang="en-US" dirty="0"/>
              <a:t>( </a:t>
            </a:r>
            <a:r>
              <a:rPr lang="en-US" i="1" dirty="0"/>
              <a:t>A</a:t>
            </a:r>
            <a:r>
              <a:rPr lang="en-US" dirty="0"/>
              <a:t> ) = </a:t>
            </a:r>
            <a:r>
              <a:rPr lang="en-US" i="1" dirty="0"/>
              <a:t>p</a:t>
            </a:r>
            <a:r>
              <a:rPr lang="en-US" dirty="0"/>
              <a:t>( </a:t>
            </a:r>
            <a:r>
              <a:rPr lang="en-US" i="1" dirty="0"/>
              <a:t>A, B</a:t>
            </a:r>
            <a:r>
              <a:rPr lang="en-US" dirty="0"/>
              <a:t> ) + </a:t>
            </a:r>
            <a:r>
              <a:rPr lang="en-US" i="1" dirty="0"/>
              <a:t>p</a:t>
            </a:r>
            <a:r>
              <a:rPr lang="en-US" dirty="0"/>
              <a:t>( </a:t>
            </a:r>
            <a:r>
              <a:rPr lang="en-US" i="1" dirty="0"/>
              <a:t>A</a:t>
            </a:r>
            <a:r>
              <a:rPr lang="en-US" dirty="0"/>
              <a:t>, not </a:t>
            </a:r>
            <a:r>
              <a:rPr lang="en-US" i="1" dirty="0"/>
              <a:t>B</a:t>
            </a:r>
            <a:r>
              <a:rPr lang="en-US" dirty="0"/>
              <a:t> )</a:t>
            </a:r>
          </a:p>
          <a:p>
            <a:pPr algn="ctr">
              <a:buNone/>
            </a:pPr>
            <a:r>
              <a:rPr lang="en-US" sz="1800" dirty="0"/>
              <a:t>(same expression given previously to define marginal probability)</a:t>
            </a:r>
          </a:p>
        </p:txBody>
      </p:sp>
      <p:sp>
        <p:nvSpPr>
          <p:cNvPr id="3" name="Title 2"/>
          <p:cNvSpPr>
            <a:spLocks noGrp="1"/>
          </p:cNvSpPr>
          <p:nvPr>
            <p:ph type="title"/>
          </p:nvPr>
        </p:nvSpPr>
        <p:spPr/>
        <p:txBody>
          <a:bodyPr/>
          <a:lstStyle/>
          <a:p>
            <a:r>
              <a:rPr lang="en-US" dirty="0"/>
              <a:t>Rule of total probability</a:t>
            </a:r>
          </a:p>
        </p:txBody>
      </p:sp>
      <p:sp>
        <p:nvSpPr>
          <p:cNvPr id="11" name="TextBox 10"/>
          <p:cNvSpPr txBox="1"/>
          <p:nvPr/>
        </p:nvSpPr>
        <p:spPr>
          <a:xfrm>
            <a:off x="2801967" y="5943600"/>
            <a:ext cx="3903633" cy="369332"/>
          </a:xfrm>
          <a:prstGeom prst="rect">
            <a:avLst/>
          </a:prstGeom>
          <a:noFill/>
        </p:spPr>
        <p:txBody>
          <a:bodyPr wrap="none" rtlCol="0">
            <a:spAutoFit/>
          </a:bodyPr>
          <a:lstStyle/>
          <a:p>
            <a:r>
              <a:rPr lang="en-US" sz="1800" b="0" dirty="0"/>
              <a:t>areas represent relative probabilities</a:t>
            </a:r>
          </a:p>
        </p:txBody>
      </p:sp>
      <p:grpSp>
        <p:nvGrpSpPr>
          <p:cNvPr id="10" name="Group 15"/>
          <p:cNvGrpSpPr/>
          <p:nvPr/>
        </p:nvGrpSpPr>
        <p:grpSpPr>
          <a:xfrm>
            <a:off x="1219200" y="2895600"/>
            <a:ext cx="6898910" cy="2981572"/>
            <a:chOff x="1219200" y="2743200"/>
            <a:chExt cx="6898910" cy="2981572"/>
          </a:xfrm>
        </p:grpSpPr>
        <p:sp>
          <p:nvSpPr>
            <p:cNvPr id="4" name="Rounded Rectangle 3"/>
            <p:cNvSpPr/>
            <p:nvPr/>
          </p:nvSpPr>
          <p:spPr bwMode="auto">
            <a:xfrm>
              <a:off x="1219200" y="2743200"/>
              <a:ext cx="6705600" cy="2981572"/>
            </a:xfrm>
            <a:prstGeom prst="roundRect">
              <a:avLst/>
            </a:prstGeom>
            <a:solidFill>
              <a:srgbClr val="FFFF99"/>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p:txBody>
        </p:sp>
        <p:sp>
          <p:nvSpPr>
            <p:cNvPr id="5" name="Oval 4"/>
            <p:cNvSpPr/>
            <p:nvPr/>
          </p:nvSpPr>
          <p:spPr bwMode="auto">
            <a:xfrm rot="2151674">
              <a:off x="3071406" y="3214995"/>
              <a:ext cx="3374962" cy="1990066"/>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p:txBody>
        </p:sp>
        <p:sp>
          <p:nvSpPr>
            <p:cNvPr id="6" name="Oval 5"/>
            <p:cNvSpPr/>
            <p:nvPr/>
          </p:nvSpPr>
          <p:spPr bwMode="auto">
            <a:xfrm rot="-2160000">
              <a:off x="1620252" y="3227891"/>
              <a:ext cx="3374962" cy="1990066"/>
            </a:xfrm>
            <a:prstGeom prst="ellipse">
              <a:avLst/>
            </a:prstGeom>
            <a:solidFill>
              <a:schemeClr val="accent2">
                <a:lumMod val="60000"/>
                <a:lumOff val="40000"/>
                <a:alpha val="49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p:txBody>
        </p:sp>
        <p:sp>
          <p:nvSpPr>
            <p:cNvPr id="7" name="TextBox 6"/>
            <p:cNvSpPr txBox="1"/>
            <p:nvPr/>
          </p:nvSpPr>
          <p:spPr>
            <a:xfrm>
              <a:off x="2209800" y="4495800"/>
              <a:ext cx="1219200" cy="369332"/>
            </a:xfrm>
            <a:prstGeom prst="rect">
              <a:avLst/>
            </a:prstGeom>
            <a:noFill/>
          </p:spPr>
          <p:txBody>
            <a:bodyPr wrap="square" rtlCol="0">
              <a:spAutoFit/>
            </a:bodyPr>
            <a:lstStyle/>
            <a:p>
              <a:r>
                <a:rPr lang="en-US" sz="1800" dirty="0"/>
                <a:t>(</a:t>
              </a:r>
              <a:r>
                <a:rPr lang="en-US" sz="1800" i="1" dirty="0"/>
                <a:t>A</a:t>
              </a:r>
              <a:r>
                <a:rPr lang="en-US" sz="1800" dirty="0"/>
                <a:t>, not </a:t>
              </a:r>
              <a:r>
                <a:rPr lang="en-US" sz="1800" i="1" dirty="0"/>
                <a:t>B</a:t>
              </a:r>
              <a:r>
                <a:rPr lang="en-US" sz="1800" dirty="0"/>
                <a:t>)</a:t>
              </a:r>
            </a:p>
          </p:txBody>
        </p:sp>
        <p:sp>
          <p:nvSpPr>
            <p:cNvPr id="8" name="TextBox 7"/>
            <p:cNvSpPr txBox="1"/>
            <p:nvPr/>
          </p:nvSpPr>
          <p:spPr>
            <a:xfrm>
              <a:off x="5410200" y="3429000"/>
              <a:ext cx="407484" cy="461665"/>
            </a:xfrm>
            <a:prstGeom prst="rect">
              <a:avLst/>
            </a:prstGeom>
            <a:solidFill>
              <a:schemeClr val="bg1"/>
            </a:solidFill>
            <a:ln>
              <a:solidFill>
                <a:schemeClr val="accent1"/>
              </a:solidFill>
            </a:ln>
          </p:spPr>
          <p:txBody>
            <a:bodyPr wrap="none" rtlCol="0">
              <a:spAutoFit/>
            </a:bodyPr>
            <a:lstStyle/>
            <a:p>
              <a:r>
                <a:rPr lang="en-US" sz="2400" i="1" dirty="0"/>
                <a:t>B</a:t>
              </a:r>
            </a:p>
          </p:txBody>
        </p:sp>
        <p:sp>
          <p:nvSpPr>
            <p:cNvPr id="9" name="TextBox 8"/>
            <p:cNvSpPr txBox="1"/>
            <p:nvPr/>
          </p:nvSpPr>
          <p:spPr>
            <a:xfrm>
              <a:off x="3581400" y="3581400"/>
              <a:ext cx="919867" cy="369332"/>
            </a:xfrm>
            <a:prstGeom prst="rect">
              <a:avLst/>
            </a:prstGeom>
            <a:noFill/>
          </p:spPr>
          <p:txBody>
            <a:bodyPr wrap="none" rtlCol="0">
              <a:spAutoFit/>
            </a:bodyPr>
            <a:lstStyle/>
            <a:p>
              <a:pPr algn="ctr"/>
              <a:r>
                <a:rPr lang="en-US" sz="1800" dirty="0"/>
                <a:t>( </a:t>
              </a:r>
              <a:r>
                <a:rPr lang="en-US" sz="1800" i="1" dirty="0"/>
                <a:t>A</a:t>
              </a:r>
              <a:r>
                <a:rPr lang="en-US" sz="1800" dirty="0"/>
                <a:t>, </a:t>
              </a:r>
              <a:r>
                <a:rPr lang="en-US" sz="1800" i="1" dirty="0"/>
                <a:t>B</a:t>
              </a:r>
              <a:r>
                <a:rPr lang="en-US" sz="1800" dirty="0"/>
                <a:t> )</a:t>
              </a:r>
            </a:p>
          </p:txBody>
        </p:sp>
        <p:sp>
          <p:nvSpPr>
            <p:cNvPr id="12" name="TextBox 11"/>
            <p:cNvSpPr txBox="1"/>
            <p:nvPr/>
          </p:nvSpPr>
          <p:spPr>
            <a:xfrm>
              <a:off x="4648200" y="4495800"/>
              <a:ext cx="1219200" cy="369332"/>
            </a:xfrm>
            <a:prstGeom prst="rect">
              <a:avLst/>
            </a:prstGeom>
            <a:noFill/>
          </p:spPr>
          <p:txBody>
            <a:bodyPr wrap="square" rtlCol="0">
              <a:spAutoFit/>
            </a:bodyPr>
            <a:lstStyle/>
            <a:p>
              <a:r>
                <a:rPr lang="en-US" sz="1800" dirty="0"/>
                <a:t>(not </a:t>
              </a:r>
              <a:r>
                <a:rPr lang="en-US" sz="1800" i="1" dirty="0"/>
                <a:t>A</a:t>
              </a:r>
              <a:r>
                <a:rPr lang="en-US" sz="1800" dirty="0"/>
                <a:t>, </a:t>
              </a:r>
              <a:r>
                <a:rPr lang="en-US" sz="1800" i="1" dirty="0"/>
                <a:t>B</a:t>
              </a:r>
              <a:r>
                <a:rPr lang="en-US" sz="1800" dirty="0"/>
                <a:t>)</a:t>
              </a:r>
            </a:p>
          </p:txBody>
        </p:sp>
        <p:sp>
          <p:nvSpPr>
            <p:cNvPr id="13" name="TextBox 12"/>
            <p:cNvSpPr txBox="1"/>
            <p:nvPr/>
          </p:nvSpPr>
          <p:spPr>
            <a:xfrm>
              <a:off x="2259516" y="3429000"/>
              <a:ext cx="407484" cy="461665"/>
            </a:xfrm>
            <a:prstGeom prst="rect">
              <a:avLst/>
            </a:prstGeom>
            <a:solidFill>
              <a:schemeClr val="bg1"/>
            </a:solidFill>
            <a:ln>
              <a:solidFill>
                <a:srgbClr val="00B0F0"/>
              </a:solidFill>
            </a:ln>
          </p:spPr>
          <p:txBody>
            <a:bodyPr wrap="none" rtlCol="0">
              <a:spAutoFit/>
            </a:bodyPr>
            <a:lstStyle/>
            <a:p>
              <a:r>
                <a:rPr lang="en-US" sz="2400" i="1" dirty="0"/>
                <a:t>A</a:t>
              </a:r>
            </a:p>
          </p:txBody>
        </p:sp>
        <p:sp>
          <p:nvSpPr>
            <p:cNvPr id="14" name="TextBox 13"/>
            <p:cNvSpPr txBox="1"/>
            <p:nvPr/>
          </p:nvSpPr>
          <p:spPr>
            <a:xfrm>
              <a:off x="6096000" y="3135868"/>
              <a:ext cx="1676400" cy="369332"/>
            </a:xfrm>
            <a:prstGeom prst="rect">
              <a:avLst/>
            </a:prstGeom>
            <a:noFill/>
          </p:spPr>
          <p:txBody>
            <a:bodyPr wrap="square" rtlCol="0">
              <a:spAutoFit/>
            </a:bodyPr>
            <a:lstStyle/>
            <a:p>
              <a:r>
                <a:rPr lang="en-US" sz="1800" dirty="0"/>
                <a:t>(not </a:t>
              </a:r>
              <a:r>
                <a:rPr lang="en-US" sz="1800" i="1" dirty="0"/>
                <a:t>A</a:t>
              </a:r>
              <a:r>
                <a:rPr lang="en-US" sz="1800" dirty="0"/>
                <a:t>, not </a:t>
              </a:r>
              <a:r>
                <a:rPr lang="en-US" sz="1800" i="1" dirty="0"/>
                <a:t>B</a:t>
              </a:r>
              <a:r>
                <a:rPr lang="en-US" sz="1800" dirty="0"/>
                <a:t>)</a:t>
              </a:r>
            </a:p>
          </p:txBody>
        </p:sp>
        <p:sp>
          <p:nvSpPr>
            <p:cNvPr id="15" name="TextBox 14"/>
            <p:cNvSpPr txBox="1"/>
            <p:nvPr/>
          </p:nvSpPr>
          <p:spPr>
            <a:xfrm>
              <a:off x="7696200" y="4186535"/>
              <a:ext cx="421910" cy="461665"/>
            </a:xfrm>
            <a:prstGeom prst="rect">
              <a:avLst/>
            </a:prstGeom>
            <a:solidFill>
              <a:schemeClr val="bg1"/>
            </a:solidFill>
            <a:ln>
              <a:solidFill>
                <a:schemeClr val="tx1"/>
              </a:solidFill>
            </a:ln>
          </p:spPr>
          <p:txBody>
            <a:bodyPr wrap="none" rtlCol="0">
              <a:spAutoFit/>
            </a:bodyPr>
            <a:lstStyle/>
            <a:p>
              <a:r>
                <a:rPr lang="en-US" sz="2400" i="1" dirty="0">
                  <a:sym typeface="Symbol"/>
                </a:rPr>
                <a:t></a:t>
              </a:r>
              <a:endParaRPr lang="en-US" sz="2400" i="1" dirty="0"/>
            </a:p>
          </p:txBody>
        </p:sp>
      </p:grpSp>
    </p:spTree>
    <p:extLst>
      <p:ext uri="{BB962C8B-B14F-4D97-AF65-F5344CB8AC3E}">
        <p14:creationId xmlns:p14="http://schemas.microsoft.com/office/powerpoint/2010/main" val="20788751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318500" cy="1447800"/>
          </a:xfrm>
        </p:spPr>
        <p:txBody>
          <a:bodyPr/>
          <a:lstStyle/>
          <a:p>
            <a:pPr marL="292100" lvl="1" indent="-292100" algn="ctr">
              <a:buSzPct val="75000"/>
              <a:buNone/>
            </a:pPr>
            <a:r>
              <a:rPr lang="en-US" sz="2400" dirty="0"/>
              <a:t>Given: events </a:t>
            </a:r>
            <a:r>
              <a:rPr lang="en-US" sz="2400" i="1" dirty="0"/>
              <a:t>A</a:t>
            </a:r>
            <a:r>
              <a:rPr lang="en-US" sz="2400" dirty="0"/>
              <a:t> and </a:t>
            </a:r>
            <a:r>
              <a:rPr lang="en-US" sz="2400" i="1" dirty="0"/>
              <a:t>B</a:t>
            </a:r>
            <a:r>
              <a:rPr lang="en-US" sz="2400" dirty="0"/>
              <a:t>, which can </a:t>
            </a:r>
            <a:r>
              <a:rPr lang="en-US" sz="2400" dirty="0" smtClean="0"/>
              <a:t>NOT co-occur</a:t>
            </a:r>
            <a:endParaRPr lang="en-US" sz="1000" dirty="0"/>
          </a:p>
          <a:p>
            <a:pPr marL="292100" lvl="1" indent="-292100" algn="ctr">
              <a:buSzPct val="75000"/>
              <a:buNone/>
            </a:pPr>
            <a:r>
              <a:rPr lang="en-US" i="1" dirty="0"/>
              <a:t>p</a:t>
            </a:r>
            <a:r>
              <a:rPr lang="en-US" dirty="0"/>
              <a:t>( </a:t>
            </a:r>
            <a:r>
              <a:rPr lang="en-US" i="1" dirty="0"/>
              <a:t>A</a:t>
            </a:r>
            <a:r>
              <a:rPr lang="en-US" dirty="0"/>
              <a:t> | </a:t>
            </a:r>
            <a:r>
              <a:rPr lang="en-US" i="1" dirty="0"/>
              <a:t>B</a:t>
            </a:r>
            <a:r>
              <a:rPr lang="en-US" dirty="0"/>
              <a:t> ) = </a:t>
            </a:r>
            <a:r>
              <a:rPr lang="en-US" i="1" dirty="0"/>
              <a:t>p</a:t>
            </a:r>
            <a:r>
              <a:rPr lang="en-US" dirty="0"/>
              <a:t>( </a:t>
            </a:r>
            <a:r>
              <a:rPr lang="en-US" i="1" dirty="0"/>
              <a:t>A </a:t>
            </a:r>
            <a:r>
              <a:rPr lang="en-US" dirty="0"/>
              <a:t>)    or    </a:t>
            </a:r>
            <a:r>
              <a:rPr lang="en-US" i="1" dirty="0"/>
              <a:t>p</a:t>
            </a:r>
            <a:r>
              <a:rPr lang="en-US" dirty="0"/>
              <a:t>( </a:t>
            </a:r>
            <a:r>
              <a:rPr lang="en-US" i="1" dirty="0"/>
              <a:t>A</a:t>
            </a:r>
            <a:r>
              <a:rPr lang="en-US" dirty="0"/>
              <a:t>, </a:t>
            </a:r>
            <a:r>
              <a:rPr lang="en-US" i="1" dirty="0"/>
              <a:t>B</a:t>
            </a:r>
            <a:r>
              <a:rPr lang="en-US" dirty="0"/>
              <a:t> ) = </a:t>
            </a:r>
            <a:r>
              <a:rPr lang="en-US" i="1" dirty="0"/>
              <a:t>p</a:t>
            </a:r>
            <a:r>
              <a:rPr lang="en-US" dirty="0"/>
              <a:t>( </a:t>
            </a:r>
            <a:r>
              <a:rPr lang="en-US" i="1" dirty="0"/>
              <a:t>A </a:t>
            </a:r>
            <a:r>
              <a:rPr lang="en-US" dirty="0"/>
              <a:t>)</a:t>
            </a:r>
            <a:r>
              <a:rPr lang="en-US" i="1" dirty="0"/>
              <a:t> </a:t>
            </a:r>
            <a:r>
              <a:rPr lang="en-US" i="1" dirty="0">
                <a:sym typeface="Symbol"/>
              </a:rPr>
              <a:t></a:t>
            </a:r>
            <a:r>
              <a:rPr lang="en-US" i="1" dirty="0"/>
              <a:t> p</a:t>
            </a:r>
            <a:r>
              <a:rPr lang="en-US" dirty="0"/>
              <a:t>( </a:t>
            </a:r>
            <a:r>
              <a:rPr lang="en-US" i="1" dirty="0"/>
              <a:t>B </a:t>
            </a:r>
            <a:r>
              <a:rPr lang="en-US" dirty="0"/>
              <a:t>)</a:t>
            </a:r>
          </a:p>
        </p:txBody>
      </p:sp>
      <p:sp>
        <p:nvSpPr>
          <p:cNvPr id="3" name="Title 2"/>
          <p:cNvSpPr>
            <a:spLocks noGrp="1"/>
          </p:cNvSpPr>
          <p:nvPr>
            <p:ph type="title"/>
          </p:nvPr>
        </p:nvSpPr>
        <p:spPr/>
        <p:txBody>
          <a:bodyPr>
            <a:normAutofit fontScale="90000"/>
          </a:bodyPr>
          <a:lstStyle/>
          <a:p>
            <a:r>
              <a:rPr lang="en-US" sz="3600" dirty="0"/>
              <a:t>Independence </a:t>
            </a:r>
            <a:r>
              <a:rPr lang="en-US" sz="2700" dirty="0"/>
              <a:t>(events are independent from each other)</a:t>
            </a:r>
            <a:endParaRPr lang="en-US" sz="3600" dirty="0"/>
          </a:p>
        </p:txBody>
      </p:sp>
      <p:sp>
        <p:nvSpPr>
          <p:cNvPr id="11" name="TextBox 10"/>
          <p:cNvSpPr txBox="1"/>
          <p:nvPr/>
        </p:nvSpPr>
        <p:spPr>
          <a:xfrm>
            <a:off x="2801967" y="5943600"/>
            <a:ext cx="3903633" cy="369332"/>
          </a:xfrm>
          <a:prstGeom prst="rect">
            <a:avLst/>
          </a:prstGeom>
          <a:noFill/>
        </p:spPr>
        <p:txBody>
          <a:bodyPr wrap="none" rtlCol="0">
            <a:spAutoFit/>
          </a:bodyPr>
          <a:lstStyle/>
          <a:p>
            <a:r>
              <a:rPr lang="en-US" sz="1800" b="0" dirty="0"/>
              <a:t>areas represent relative probabilities</a:t>
            </a:r>
          </a:p>
        </p:txBody>
      </p:sp>
      <p:grpSp>
        <p:nvGrpSpPr>
          <p:cNvPr id="22" name="Group 21"/>
          <p:cNvGrpSpPr/>
          <p:nvPr/>
        </p:nvGrpSpPr>
        <p:grpSpPr>
          <a:xfrm>
            <a:off x="1066800" y="2667000"/>
            <a:ext cx="7010400" cy="3124200"/>
            <a:chOff x="990600" y="2743200"/>
            <a:chExt cx="6934200" cy="3133972"/>
          </a:xfrm>
        </p:grpSpPr>
        <p:sp>
          <p:nvSpPr>
            <p:cNvPr id="4" name="Rounded Rectangle 3"/>
            <p:cNvSpPr/>
            <p:nvPr/>
          </p:nvSpPr>
          <p:spPr bwMode="auto">
            <a:xfrm>
              <a:off x="1219200" y="2895600"/>
              <a:ext cx="6705600" cy="2981572"/>
            </a:xfrm>
            <a:prstGeom prst="roundRect">
              <a:avLst>
                <a:gd name="adj" fmla="val 0"/>
              </a:avLst>
            </a:prstGeom>
            <a:solidFill>
              <a:srgbClr val="FFFF99"/>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p:txBody>
        </p:sp>
        <p:sp>
          <p:nvSpPr>
            <p:cNvPr id="20" name="Rectangle 19"/>
            <p:cNvSpPr/>
            <p:nvPr/>
          </p:nvSpPr>
          <p:spPr bwMode="auto">
            <a:xfrm>
              <a:off x="6172200" y="2895600"/>
              <a:ext cx="1752600" cy="29718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p:txBody>
        </p:sp>
        <p:sp>
          <p:nvSpPr>
            <p:cNvPr id="21" name="Rectangle 20"/>
            <p:cNvSpPr/>
            <p:nvPr/>
          </p:nvSpPr>
          <p:spPr bwMode="auto">
            <a:xfrm>
              <a:off x="1219200" y="4724400"/>
              <a:ext cx="6705600" cy="1143000"/>
            </a:xfrm>
            <a:prstGeom prst="rect">
              <a:avLst/>
            </a:prstGeom>
            <a:solidFill>
              <a:schemeClr val="accent2">
                <a:lumMod val="60000"/>
                <a:lumOff val="40000"/>
                <a:alpha val="51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p:txBody>
        </p:sp>
        <p:sp>
          <p:nvSpPr>
            <p:cNvPr id="7" name="TextBox 6"/>
            <p:cNvSpPr txBox="1"/>
            <p:nvPr/>
          </p:nvSpPr>
          <p:spPr>
            <a:xfrm>
              <a:off x="3200400" y="5117068"/>
              <a:ext cx="1219200" cy="369332"/>
            </a:xfrm>
            <a:prstGeom prst="rect">
              <a:avLst/>
            </a:prstGeom>
            <a:noFill/>
          </p:spPr>
          <p:txBody>
            <a:bodyPr wrap="square" rtlCol="0">
              <a:spAutoFit/>
            </a:bodyPr>
            <a:lstStyle/>
            <a:p>
              <a:r>
                <a:rPr lang="en-US" sz="1800" dirty="0"/>
                <a:t>(</a:t>
              </a:r>
              <a:r>
                <a:rPr lang="en-US" sz="1800" i="1" dirty="0"/>
                <a:t>A</a:t>
              </a:r>
              <a:r>
                <a:rPr lang="en-US" sz="1800" dirty="0"/>
                <a:t>, not </a:t>
              </a:r>
              <a:r>
                <a:rPr lang="en-US" sz="1800" i="1" dirty="0"/>
                <a:t>B</a:t>
              </a:r>
              <a:r>
                <a:rPr lang="en-US" sz="1800" dirty="0"/>
                <a:t>)</a:t>
              </a:r>
            </a:p>
          </p:txBody>
        </p:sp>
        <p:sp>
          <p:nvSpPr>
            <p:cNvPr id="8" name="TextBox 7"/>
            <p:cNvSpPr txBox="1"/>
            <p:nvPr/>
          </p:nvSpPr>
          <p:spPr>
            <a:xfrm>
              <a:off x="6934200" y="4495800"/>
              <a:ext cx="407484" cy="461665"/>
            </a:xfrm>
            <a:prstGeom prst="rect">
              <a:avLst/>
            </a:prstGeom>
            <a:solidFill>
              <a:schemeClr val="bg1"/>
            </a:solidFill>
            <a:ln>
              <a:solidFill>
                <a:schemeClr val="accent1"/>
              </a:solidFill>
            </a:ln>
          </p:spPr>
          <p:txBody>
            <a:bodyPr wrap="none" rtlCol="0">
              <a:spAutoFit/>
            </a:bodyPr>
            <a:lstStyle/>
            <a:p>
              <a:r>
                <a:rPr lang="en-US" sz="2400" i="1" dirty="0"/>
                <a:t>B</a:t>
              </a:r>
            </a:p>
          </p:txBody>
        </p:sp>
        <p:sp>
          <p:nvSpPr>
            <p:cNvPr id="9" name="TextBox 8"/>
            <p:cNvSpPr txBox="1"/>
            <p:nvPr/>
          </p:nvSpPr>
          <p:spPr>
            <a:xfrm>
              <a:off x="6629400" y="5105400"/>
              <a:ext cx="919867" cy="369332"/>
            </a:xfrm>
            <a:prstGeom prst="rect">
              <a:avLst/>
            </a:prstGeom>
            <a:noFill/>
          </p:spPr>
          <p:txBody>
            <a:bodyPr wrap="none" rtlCol="0">
              <a:spAutoFit/>
            </a:bodyPr>
            <a:lstStyle/>
            <a:p>
              <a:pPr algn="ctr"/>
              <a:r>
                <a:rPr lang="en-US" sz="1800" dirty="0"/>
                <a:t>( </a:t>
              </a:r>
              <a:r>
                <a:rPr lang="en-US" sz="1800" i="1" dirty="0"/>
                <a:t>A</a:t>
              </a:r>
              <a:r>
                <a:rPr lang="en-US" sz="1800" dirty="0"/>
                <a:t>, </a:t>
              </a:r>
              <a:r>
                <a:rPr lang="en-US" sz="1800" i="1" dirty="0"/>
                <a:t>B</a:t>
              </a:r>
              <a:r>
                <a:rPr lang="en-US" sz="1800" dirty="0"/>
                <a:t> )</a:t>
              </a:r>
            </a:p>
          </p:txBody>
        </p:sp>
        <p:sp>
          <p:nvSpPr>
            <p:cNvPr id="12" name="TextBox 11"/>
            <p:cNvSpPr txBox="1"/>
            <p:nvPr/>
          </p:nvSpPr>
          <p:spPr>
            <a:xfrm>
              <a:off x="6477000" y="3581400"/>
              <a:ext cx="1219200" cy="369332"/>
            </a:xfrm>
            <a:prstGeom prst="rect">
              <a:avLst/>
            </a:prstGeom>
            <a:noFill/>
          </p:spPr>
          <p:txBody>
            <a:bodyPr wrap="square" rtlCol="0">
              <a:spAutoFit/>
            </a:bodyPr>
            <a:lstStyle/>
            <a:p>
              <a:r>
                <a:rPr lang="en-US" sz="1800" dirty="0"/>
                <a:t>(not </a:t>
              </a:r>
              <a:r>
                <a:rPr lang="en-US" sz="1800" i="1" dirty="0"/>
                <a:t>A</a:t>
              </a:r>
              <a:r>
                <a:rPr lang="en-US" sz="1800" dirty="0"/>
                <a:t>, </a:t>
              </a:r>
              <a:r>
                <a:rPr lang="en-US" sz="1800" i="1" dirty="0"/>
                <a:t>B</a:t>
              </a:r>
              <a:r>
                <a:rPr lang="en-US" sz="1800" dirty="0"/>
                <a:t>)</a:t>
              </a:r>
            </a:p>
          </p:txBody>
        </p:sp>
        <p:sp>
          <p:nvSpPr>
            <p:cNvPr id="13" name="TextBox 12"/>
            <p:cNvSpPr txBox="1"/>
            <p:nvPr/>
          </p:nvSpPr>
          <p:spPr>
            <a:xfrm>
              <a:off x="5943600" y="5029200"/>
              <a:ext cx="407484" cy="461665"/>
            </a:xfrm>
            <a:prstGeom prst="rect">
              <a:avLst/>
            </a:prstGeom>
            <a:solidFill>
              <a:schemeClr val="bg1"/>
            </a:solidFill>
            <a:ln>
              <a:solidFill>
                <a:srgbClr val="00B0F0"/>
              </a:solidFill>
            </a:ln>
          </p:spPr>
          <p:txBody>
            <a:bodyPr wrap="none" rtlCol="0">
              <a:spAutoFit/>
            </a:bodyPr>
            <a:lstStyle/>
            <a:p>
              <a:r>
                <a:rPr lang="en-US" sz="2400" i="1" dirty="0"/>
                <a:t>A</a:t>
              </a:r>
            </a:p>
          </p:txBody>
        </p:sp>
        <p:sp>
          <p:nvSpPr>
            <p:cNvPr id="14" name="TextBox 13"/>
            <p:cNvSpPr txBox="1"/>
            <p:nvPr/>
          </p:nvSpPr>
          <p:spPr>
            <a:xfrm>
              <a:off x="2895600" y="3581400"/>
              <a:ext cx="1676400" cy="369332"/>
            </a:xfrm>
            <a:prstGeom prst="rect">
              <a:avLst/>
            </a:prstGeom>
            <a:noFill/>
          </p:spPr>
          <p:txBody>
            <a:bodyPr wrap="square" rtlCol="0">
              <a:spAutoFit/>
            </a:bodyPr>
            <a:lstStyle/>
            <a:p>
              <a:r>
                <a:rPr lang="en-US" sz="1800" dirty="0"/>
                <a:t>(not </a:t>
              </a:r>
              <a:r>
                <a:rPr lang="en-US" sz="1800" i="1" dirty="0"/>
                <a:t>A</a:t>
              </a:r>
              <a:r>
                <a:rPr lang="en-US" sz="1800" dirty="0"/>
                <a:t>, not </a:t>
              </a:r>
              <a:r>
                <a:rPr lang="en-US" sz="1800" i="1" dirty="0"/>
                <a:t>B</a:t>
              </a:r>
              <a:r>
                <a:rPr lang="en-US" sz="1800" dirty="0"/>
                <a:t>)</a:t>
              </a:r>
            </a:p>
          </p:txBody>
        </p:sp>
        <p:sp>
          <p:nvSpPr>
            <p:cNvPr id="15" name="TextBox 14"/>
            <p:cNvSpPr txBox="1"/>
            <p:nvPr/>
          </p:nvSpPr>
          <p:spPr>
            <a:xfrm>
              <a:off x="990600" y="2743200"/>
              <a:ext cx="421910" cy="461665"/>
            </a:xfrm>
            <a:prstGeom prst="rect">
              <a:avLst/>
            </a:prstGeom>
            <a:solidFill>
              <a:schemeClr val="bg1"/>
            </a:solidFill>
            <a:ln>
              <a:solidFill>
                <a:schemeClr val="tx1"/>
              </a:solidFill>
            </a:ln>
          </p:spPr>
          <p:txBody>
            <a:bodyPr wrap="none" rtlCol="0">
              <a:spAutoFit/>
            </a:bodyPr>
            <a:lstStyle/>
            <a:p>
              <a:r>
                <a:rPr lang="en-US" sz="2400" i="1" dirty="0">
                  <a:sym typeface="Symbol"/>
                </a:rPr>
                <a:t></a:t>
              </a:r>
              <a:endParaRPr lang="en-US" sz="2400" i="1" dirty="0"/>
            </a:p>
          </p:txBody>
        </p:sp>
      </p:grpSp>
    </p:spTree>
    <p:extLst>
      <p:ext uri="{BB962C8B-B14F-4D97-AF65-F5344CB8AC3E}">
        <p14:creationId xmlns:p14="http://schemas.microsoft.com/office/powerpoint/2010/main" val="41237285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307084"/>
            <a:ext cx="5797550" cy="5108448"/>
          </a:xfrm>
        </p:spPr>
        <p:txBody>
          <a:bodyPr>
            <a:normAutofit fontScale="92500"/>
          </a:bodyPr>
          <a:lstStyle/>
          <a:p>
            <a:r>
              <a:rPr lang="en-US" sz="2400" dirty="0"/>
              <a:t>Independence:</a:t>
            </a:r>
          </a:p>
          <a:p>
            <a:pPr lvl="1"/>
            <a:r>
              <a:rPr lang="en-US" sz="2400" dirty="0"/>
              <a:t>Outcomes on multiple rolls of a die</a:t>
            </a:r>
          </a:p>
          <a:p>
            <a:pPr lvl="1"/>
            <a:r>
              <a:rPr lang="en-US" sz="2400" dirty="0"/>
              <a:t>Outcomes on multiple flips of a coin</a:t>
            </a:r>
          </a:p>
          <a:p>
            <a:pPr lvl="1"/>
            <a:r>
              <a:rPr lang="en-US" sz="2400" dirty="0"/>
              <a:t>Height of two unrelated individuals</a:t>
            </a:r>
          </a:p>
          <a:p>
            <a:pPr lvl="1"/>
            <a:r>
              <a:rPr lang="en-US" sz="2400" dirty="0"/>
              <a:t>Probability of getting a king on successive draws from a deck, if card from each draw is </a:t>
            </a:r>
            <a:r>
              <a:rPr lang="en-US" sz="2400" i="1" dirty="0"/>
              <a:t>replaced </a:t>
            </a:r>
            <a:r>
              <a:rPr lang="en-US" sz="2400" dirty="0"/>
              <a:t>and deck shuffled</a:t>
            </a:r>
            <a:endParaRPr lang="en-US" sz="2400" i="1" dirty="0"/>
          </a:p>
          <a:p>
            <a:r>
              <a:rPr lang="en-US" sz="2400" dirty="0"/>
              <a:t>Dependence:</a:t>
            </a:r>
          </a:p>
          <a:p>
            <a:pPr lvl="1"/>
            <a:r>
              <a:rPr lang="en-US" sz="2400" dirty="0"/>
              <a:t>Height of two related individuals (i.e. father and son)</a:t>
            </a:r>
          </a:p>
          <a:p>
            <a:pPr lvl="1"/>
            <a:r>
              <a:rPr lang="en-US" sz="2400" dirty="0"/>
              <a:t>Duration of successive eruptions in Geyser</a:t>
            </a:r>
          </a:p>
          <a:p>
            <a:pPr lvl="1"/>
            <a:r>
              <a:rPr lang="en-US" sz="2400" dirty="0"/>
              <a:t>Probability of getting a king on successive draws from a deck, if card from each draw is </a:t>
            </a:r>
            <a:r>
              <a:rPr lang="en-US" sz="2400" i="1" dirty="0"/>
              <a:t>not replaced</a:t>
            </a:r>
          </a:p>
        </p:txBody>
      </p:sp>
      <p:sp>
        <p:nvSpPr>
          <p:cNvPr id="3" name="Title 2"/>
          <p:cNvSpPr>
            <a:spLocks noGrp="1"/>
          </p:cNvSpPr>
          <p:nvPr>
            <p:ph type="title"/>
          </p:nvPr>
        </p:nvSpPr>
        <p:spPr>
          <a:xfrm>
            <a:off x="228600" y="152400"/>
            <a:ext cx="8610600" cy="533400"/>
          </a:xfrm>
        </p:spPr>
        <p:txBody>
          <a:bodyPr>
            <a:noAutofit/>
          </a:bodyPr>
          <a:lstStyle/>
          <a:p>
            <a:r>
              <a:rPr lang="en-US" sz="3600" dirty="0"/>
              <a:t>Examples of </a:t>
            </a:r>
            <a:r>
              <a:rPr lang="en-US" sz="3600" dirty="0" err="1"/>
              <a:t>independet</a:t>
            </a:r>
            <a:r>
              <a:rPr lang="en-US" sz="3600" dirty="0"/>
              <a:t> / dependent events</a:t>
            </a:r>
          </a:p>
        </p:txBody>
      </p:sp>
      <p:sp>
        <p:nvSpPr>
          <p:cNvPr id="4" name="TextBox 3"/>
          <p:cNvSpPr txBox="1"/>
          <p:nvPr/>
        </p:nvSpPr>
        <p:spPr>
          <a:xfrm>
            <a:off x="7391400" y="3416300"/>
            <a:ext cx="1892300" cy="1200329"/>
          </a:xfrm>
          <a:prstGeom prst="rect">
            <a:avLst/>
          </a:prstGeom>
          <a:noFill/>
        </p:spPr>
        <p:txBody>
          <a:bodyPr wrap="square" rtlCol="0">
            <a:spAutoFit/>
          </a:bodyPr>
          <a:lstStyle/>
          <a:p>
            <a:r>
              <a:rPr lang="en-NZ" b="1" dirty="0" smtClean="0">
                <a:solidFill>
                  <a:srgbClr val="FF0000"/>
                </a:solidFill>
              </a:rPr>
              <a:t>Think about this and make sure you understand the rationale</a:t>
            </a:r>
            <a:endParaRPr lang="en-NZ" b="1" dirty="0">
              <a:solidFill>
                <a:srgbClr val="FF0000"/>
              </a:solidFill>
            </a:endParaRPr>
          </a:p>
        </p:txBody>
      </p:sp>
      <p:cxnSp>
        <p:nvCxnSpPr>
          <p:cNvPr id="6" name="Straight Arrow Connector 5"/>
          <p:cNvCxnSpPr/>
          <p:nvPr/>
        </p:nvCxnSpPr>
        <p:spPr>
          <a:xfrm flipH="1" flipV="1">
            <a:off x="5930900" y="3340100"/>
            <a:ext cx="1270000" cy="6731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842000" y="4178300"/>
            <a:ext cx="1358900" cy="1295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15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oint probability car properties.png"/>
          <p:cNvPicPr>
            <a:picLocks noChangeAspect="1"/>
          </p:cNvPicPr>
          <p:nvPr/>
        </p:nvPicPr>
        <p:blipFill>
          <a:blip r:embed="rId2" cstate="print"/>
          <a:stretch>
            <a:fillRect/>
          </a:stretch>
        </p:blipFill>
        <p:spPr>
          <a:xfrm>
            <a:off x="1077209" y="1857933"/>
            <a:ext cx="7076191" cy="4466667"/>
          </a:xfrm>
          <a:prstGeom prst="rect">
            <a:avLst/>
          </a:prstGeom>
        </p:spPr>
      </p:pic>
      <p:sp>
        <p:nvSpPr>
          <p:cNvPr id="2" name="Content Placeholder 1"/>
          <p:cNvSpPr>
            <a:spLocks noGrp="1"/>
          </p:cNvSpPr>
          <p:nvPr>
            <p:ph idx="1"/>
          </p:nvPr>
        </p:nvSpPr>
        <p:spPr>
          <a:xfrm>
            <a:off x="563563" y="1066800"/>
            <a:ext cx="8199437" cy="1676400"/>
          </a:xfrm>
          <a:solidFill>
            <a:schemeClr val="bg1"/>
          </a:solidFill>
        </p:spPr>
        <p:txBody>
          <a:bodyPr/>
          <a:lstStyle/>
          <a:p>
            <a:r>
              <a:rPr lang="en-US" sz="2400" dirty="0"/>
              <a:t>Independence: All manufacturers have identical product mix. </a:t>
            </a:r>
            <a:r>
              <a:rPr lang="en-US" sz="2400" i="1" dirty="0"/>
              <a:t>p</a:t>
            </a:r>
            <a:r>
              <a:rPr lang="en-US" sz="2400" dirty="0"/>
              <a:t>( </a:t>
            </a:r>
            <a:r>
              <a:rPr lang="en-US" sz="2400" i="1" dirty="0"/>
              <a:t>X</a:t>
            </a:r>
            <a:r>
              <a:rPr lang="en-US" sz="2400" dirty="0"/>
              <a:t> = </a:t>
            </a:r>
            <a:r>
              <a:rPr lang="en-US" sz="2400" i="1" dirty="0"/>
              <a:t>x</a:t>
            </a:r>
            <a:r>
              <a:rPr lang="en-US" sz="2400" dirty="0"/>
              <a:t> | </a:t>
            </a:r>
            <a:r>
              <a:rPr lang="en-US" sz="2400" i="1" dirty="0"/>
              <a:t>Y</a:t>
            </a:r>
            <a:r>
              <a:rPr lang="en-US" sz="2400" dirty="0"/>
              <a:t> = </a:t>
            </a:r>
            <a:r>
              <a:rPr lang="en-US" sz="2400" i="1" dirty="0"/>
              <a:t>y</a:t>
            </a:r>
            <a:r>
              <a:rPr lang="en-US" sz="2400" dirty="0"/>
              <a:t> ) = </a:t>
            </a:r>
            <a:r>
              <a:rPr lang="en-US" sz="2400" i="1" dirty="0"/>
              <a:t>p</a:t>
            </a:r>
            <a:r>
              <a:rPr lang="en-US" sz="2400" dirty="0"/>
              <a:t>( </a:t>
            </a:r>
            <a:r>
              <a:rPr lang="en-US" sz="2400" i="1" dirty="0"/>
              <a:t>X</a:t>
            </a:r>
            <a:r>
              <a:rPr lang="en-US" sz="2400" dirty="0"/>
              <a:t> = </a:t>
            </a:r>
            <a:r>
              <a:rPr lang="en-US" sz="2400" i="1" dirty="0"/>
              <a:t>x </a:t>
            </a:r>
            <a:r>
              <a:rPr lang="en-US" sz="2400" dirty="0"/>
              <a:t>).</a:t>
            </a:r>
          </a:p>
          <a:p>
            <a:r>
              <a:rPr lang="en-US" sz="2400" dirty="0"/>
              <a:t>Dependence: </a:t>
            </a:r>
            <a:r>
              <a:rPr lang="en-US" sz="2400" dirty="0">
                <a:solidFill>
                  <a:srgbClr val="FF0000"/>
                </a:solidFill>
              </a:rPr>
              <a:t>American manufacturers love SUVs</a:t>
            </a:r>
            <a:r>
              <a:rPr lang="en-US" sz="2400" dirty="0"/>
              <a:t>, </a:t>
            </a:r>
            <a:r>
              <a:rPr lang="en-US" sz="2400" dirty="0">
                <a:solidFill>
                  <a:srgbClr val="FFC000"/>
                </a:solidFill>
              </a:rPr>
              <a:t>Europeans manufacturers don’t</a:t>
            </a:r>
            <a:r>
              <a:rPr lang="en-US" sz="2400" dirty="0"/>
              <a:t>.</a:t>
            </a:r>
          </a:p>
        </p:txBody>
      </p:sp>
      <p:sp>
        <p:nvSpPr>
          <p:cNvPr id="3" name="Title 2"/>
          <p:cNvSpPr>
            <a:spLocks noGrp="1"/>
          </p:cNvSpPr>
          <p:nvPr>
            <p:ph type="title"/>
          </p:nvPr>
        </p:nvSpPr>
        <p:spPr>
          <a:xfrm>
            <a:off x="152400" y="152400"/>
            <a:ext cx="9352208" cy="533400"/>
          </a:xfrm>
        </p:spPr>
        <p:txBody>
          <a:bodyPr>
            <a:normAutofit fontScale="90000"/>
          </a:bodyPr>
          <a:lstStyle/>
          <a:p>
            <a:r>
              <a:rPr lang="en-US" dirty="0"/>
              <a:t>Example of independence vs. dependence</a:t>
            </a:r>
          </a:p>
        </p:txBody>
      </p:sp>
      <p:cxnSp>
        <p:nvCxnSpPr>
          <p:cNvPr id="8" name="Straight Arrow Connector 7"/>
          <p:cNvCxnSpPr/>
          <p:nvPr/>
        </p:nvCxnSpPr>
        <p:spPr bwMode="auto">
          <a:xfrm flipH="1">
            <a:off x="4495801" y="2228045"/>
            <a:ext cx="295140" cy="1200955"/>
          </a:xfrm>
          <a:prstGeom prst="straightConnector1">
            <a:avLst/>
          </a:prstGeom>
          <a:solidFill>
            <a:schemeClr val="accent1"/>
          </a:solidFill>
          <a:ln w="44450" cap="flat" cmpd="sng" algn="ctr">
            <a:solidFill>
              <a:srgbClr val="FF0000"/>
            </a:solidFill>
            <a:prstDash val="solid"/>
            <a:round/>
            <a:headEnd type="none" w="med" len="med"/>
            <a:tailEnd type="stealth" w="lg" len="lg"/>
          </a:ln>
          <a:effectLst/>
        </p:spPr>
      </p:cxnSp>
      <p:cxnSp>
        <p:nvCxnSpPr>
          <p:cNvPr id="10" name="Straight Arrow Connector 9"/>
          <p:cNvCxnSpPr/>
          <p:nvPr/>
        </p:nvCxnSpPr>
        <p:spPr bwMode="auto">
          <a:xfrm flipH="1">
            <a:off x="5410200" y="2228045"/>
            <a:ext cx="2123941" cy="2343955"/>
          </a:xfrm>
          <a:prstGeom prst="straightConnector1">
            <a:avLst/>
          </a:prstGeom>
          <a:solidFill>
            <a:schemeClr val="accent1"/>
          </a:solidFill>
          <a:ln w="44450" cap="flat" cmpd="sng" algn="ctr">
            <a:solidFill>
              <a:srgbClr val="FFC000"/>
            </a:solidFill>
            <a:prstDash val="solid"/>
            <a:round/>
            <a:headEnd type="none" w="med" len="med"/>
            <a:tailEnd type="stealth" w="lg" len="lg"/>
          </a:ln>
          <a:effectLst/>
        </p:spPr>
      </p:cxnSp>
    </p:spTree>
    <p:extLst>
      <p:ext uri="{BB962C8B-B14F-4D97-AF65-F5344CB8AC3E}">
        <p14:creationId xmlns:p14="http://schemas.microsoft.com/office/powerpoint/2010/main" val="5453472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1163" y="1493949"/>
            <a:ext cx="8318500" cy="4997003"/>
          </a:xfrm>
        </p:spPr>
        <p:txBody>
          <a:bodyPr>
            <a:normAutofit lnSpcReduction="10000"/>
          </a:bodyPr>
          <a:lstStyle/>
          <a:p>
            <a:r>
              <a:rPr lang="en-US" dirty="0"/>
              <a:t>Most processes in the world are probabilistic (i.e. not deterministic). </a:t>
            </a:r>
          </a:p>
          <a:p>
            <a:r>
              <a:rPr lang="en-US" dirty="0"/>
              <a:t>That is, several outcomes are possible but none are hardcoded.  </a:t>
            </a:r>
          </a:p>
          <a:p>
            <a:r>
              <a:rPr lang="en-US" dirty="0"/>
              <a:t>When the process is repeated a large number of times, each outcome occurs with a characteristic </a:t>
            </a:r>
            <a:r>
              <a:rPr lang="en-US" i="1" dirty="0"/>
              <a:t>relative frequency</a:t>
            </a:r>
            <a:r>
              <a:rPr lang="en-US" dirty="0"/>
              <a:t>, or </a:t>
            </a:r>
            <a:r>
              <a:rPr lang="en-US" i="1" dirty="0"/>
              <a:t>probability</a:t>
            </a:r>
            <a:r>
              <a:rPr lang="en-US" dirty="0"/>
              <a:t>. </a:t>
            </a:r>
          </a:p>
          <a:p>
            <a:r>
              <a:rPr lang="en-US" dirty="0"/>
              <a:t>If a particular outcome happens more often than another outcome, we say it is more probable.</a:t>
            </a:r>
          </a:p>
          <a:p>
            <a:r>
              <a:rPr lang="en-US" dirty="0"/>
              <a:t>Stochastic algorithms exploit probability theory to solve deterministically-intractable computational problems</a:t>
            </a:r>
          </a:p>
        </p:txBody>
      </p:sp>
      <p:sp>
        <p:nvSpPr>
          <p:cNvPr id="3" name="Title 2"/>
          <p:cNvSpPr>
            <a:spLocks noGrp="1"/>
          </p:cNvSpPr>
          <p:nvPr>
            <p:ph type="title"/>
          </p:nvPr>
        </p:nvSpPr>
        <p:spPr>
          <a:xfrm>
            <a:off x="628650" y="292608"/>
            <a:ext cx="7886700" cy="914401"/>
          </a:xfrm>
        </p:spPr>
        <p:txBody>
          <a:bodyPr/>
          <a:lstStyle/>
          <a:p>
            <a:r>
              <a:rPr lang="en-US" dirty="0"/>
              <a:t>Motivation </a:t>
            </a:r>
          </a:p>
        </p:txBody>
      </p:sp>
    </p:spTree>
    <p:extLst>
      <p:ext uri="{BB962C8B-B14F-4D97-AF65-F5344CB8AC3E}">
        <p14:creationId xmlns:p14="http://schemas.microsoft.com/office/powerpoint/2010/main" val="19656252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fontScale="92500" lnSpcReduction="10000"/>
              </a:bodyPr>
              <a:lstStyle/>
              <a:p>
                <a:r>
                  <a:rPr lang="en-US" b="1" dirty="0"/>
                  <a:t>ADD</a:t>
                </a:r>
                <a:r>
                  <a:rPr lang="en-US" dirty="0"/>
                  <a:t>: When you want to allow for occurrence of any of several possible outcomes of a </a:t>
                </a:r>
                <a:r>
                  <a:rPr lang="en-US" i="1" dirty="0"/>
                  <a:t>single</a:t>
                </a:r>
                <a:r>
                  <a:rPr lang="en-US" dirty="0"/>
                  <a:t> process.  Comparable to logical OR.</a:t>
                </a:r>
              </a:p>
              <a:p>
                <a:pPr lvl="1"/>
                <a:r>
                  <a:rPr lang="en-US" dirty="0"/>
                  <a:t>Probability of getting a number smaller than 3 if you throw a die</a:t>
                </a:r>
              </a:p>
              <a:p>
                <a:pPr lvl="2"/>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∪2</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6</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6</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ea typeface="Cambria Math" panose="02040503050406030204" pitchFamily="18" charset="0"/>
                          </a:rPr>
                          <m:t>6</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3</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3</m:t>
                        </m:r>
                      </m:e>
                    </m:acc>
                  </m:oMath>
                </a14:m>
                <a:endParaRPr lang="en-US" dirty="0"/>
              </a:p>
              <a:p>
                <a:endParaRPr lang="en-US" dirty="0"/>
              </a:p>
              <a:p>
                <a:r>
                  <a:rPr lang="en-US" b="1" dirty="0"/>
                  <a:t>MULTIPLY</a:t>
                </a:r>
                <a:r>
                  <a:rPr lang="en-US" dirty="0"/>
                  <a:t>: When you want to allow for simultaneous occurrence of </a:t>
                </a:r>
                <a:r>
                  <a:rPr lang="en-US" i="1" dirty="0"/>
                  <a:t>particular</a:t>
                </a:r>
                <a:r>
                  <a:rPr lang="en-US" dirty="0"/>
                  <a:t> outcomes from </a:t>
                </a:r>
                <a:r>
                  <a:rPr lang="en-US" i="1" dirty="0"/>
                  <a:t>more than one</a:t>
                </a:r>
                <a:r>
                  <a:rPr lang="en-US" dirty="0"/>
                  <a:t> process.  Comparable to logical AND.</a:t>
                </a:r>
              </a:p>
              <a:p>
                <a:pPr lvl="1"/>
                <a:r>
                  <a:rPr lang="en-US" dirty="0"/>
                  <a:t>But only if the processes are </a:t>
                </a:r>
                <a:r>
                  <a:rPr lang="en-US" i="1" dirty="0"/>
                  <a:t>independent.</a:t>
                </a:r>
              </a:p>
              <a:p>
                <a:pPr lvl="1"/>
                <a:r>
                  <a:rPr lang="en-US" dirty="0"/>
                  <a:t>Probability of getting two consecutive 6s if you throw a die twice</a:t>
                </a:r>
              </a:p>
              <a:p>
                <a:pPr lvl="2"/>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∩6</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6</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6</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6</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6</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36</m:t>
                        </m:r>
                      </m:den>
                    </m:f>
                    <m:r>
                      <a:rPr lang="en-US" b="0" i="1" smtClean="0">
                        <a:latin typeface="Cambria Math" panose="02040503050406030204" pitchFamily="18" charset="0"/>
                        <a:ea typeface="Cambria Math" panose="02040503050406030204" pitchFamily="18" charset="0"/>
                      </a:rPr>
                      <m:t>≈0.02</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7</m:t>
                        </m:r>
                      </m:e>
                    </m:acc>
                  </m:oMath>
                </a14:m>
                <a:endParaRPr lang="en-US" dirty="0"/>
              </a:p>
              <a:p>
                <a:pPr lvl="2"/>
                <a:endParaRPr lang="en-US" i="1" dirty="0"/>
              </a:p>
              <a:p>
                <a:pPr lvl="1"/>
                <a:endParaRPr lang="en-US" i="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159" t="-2387" r="-46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sz="2800" dirty="0"/>
              <a:t>Probabilities: when to add, when to multiply</a:t>
            </a:r>
          </a:p>
        </p:txBody>
      </p:sp>
    </p:spTree>
    <p:extLst>
      <p:ext uri="{BB962C8B-B14F-4D97-AF65-F5344CB8AC3E}">
        <p14:creationId xmlns:p14="http://schemas.microsoft.com/office/powerpoint/2010/main" val="36526148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Monte Carlo algorithms</a:t>
            </a:r>
            <a:endParaRPr lang="en-NZ" dirty="0"/>
          </a:p>
        </p:txBody>
      </p:sp>
      <p:sp>
        <p:nvSpPr>
          <p:cNvPr id="3" name="Content Placeholder 2"/>
          <p:cNvSpPr>
            <a:spLocks noGrp="1"/>
          </p:cNvSpPr>
          <p:nvPr>
            <p:ph idx="1"/>
          </p:nvPr>
        </p:nvSpPr>
        <p:spPr>
          <a:xfrm>
            <a:off x="430695" y="1207009"/>
            <a:ext cx="7886700" cy="5108448"/>
          </a:xfrm>
        </p:spPr>
        <p:txBody>
          <a:bodyPr>
            <a:normAutofit/>
          </a:bodyPr>
          <a:lstStyle/>
          <a:p>
            <a:r>
              <a:rPr lang="en-NZ" sz="2000" dirty="0" smtClean="0"/>
              <a:t>A </a:t>
            </a:r>
            <a:r>
              <a:rPr lang="en-NZ" sz="2000" dirty="0"/>
              <a:t>broad class of computational algorithms that rely on repeated random sampling to obtain numerical </a:t>
            </a:r>
            <a:r>
              <a:rPr lang="en-NZ" sz="2000" dirty="0" smtClean="0"/>
              <a:t>results</a:t>
            </a:r>
            <a:r>
              <a:rPr lang="en-NZ" sz="2000" dirty="0"/>
              <a:t> whose output may be incorrect with a certain (typically small) </a:t>
            </a:r>
            <a:r>
              <a:rPr lang="en-NZ" sz="2000" dirty="0" smtClean="0"/>
              <a:t>probability</a:t>
            </a:r>
          </a:p>
        </p:txBody>
      </p:sp>
      <p:pic>
        <p:nvPicPr>
          <p:cNvPr id="4" name="Picture 3"/>
          <p:cNvPicPr>
            <a:picLocks noChangeAspect="1"/>
          </p:cNvPicPr>
          <p:nvPr/>
        </p:nvPicPr>
        <p:blipFill>
          <a:blip r:embed="rId3"/>
          <a:stretch>
            <a:fillRect/>
          </a:stretch>
        </p:blipFill>
        <p:spPr>
          <a:xfrm>
            <a:off x="628650" y="2157982"/>
            <a:ext cx="8084654" cy="4547618"/>
          </a:xfrm>
          <a:prstGeom prst="rect">
            <a:avLst/>
          </a:prstGeom>
        </p:spPr>
      </p:pic>
    </p:spTree>
    <p:extLst>
      <p:ext uri="{BB962C8B-B14F-4D97-AF65-F5344CB8AC3E}">
        <p14:creationId xmlns:p14="http://schemas.microsoft.com/office/powerpoint/2010/main" val="2942479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Monte Carlo algorithms</a:t>
            </a:r>
            <a:endParaRPr lang="en-NZ" b="1" dirty="0"/>
          </a:p>
        </p:txBody>
      </p:sp>
      <p:sp>
        <p:nvSpPr>
          <p:cNvPr id="3" name="Content Placeholder 2"/>
          <p:cNvSpPr>
            <a:spLocks noGrp="1"/>
          </p:cNvSpPr>
          <p:nvPr>
            <p:ph idx="1"/>
          </p:nvPr>
        </p:nvSpPr>
        <p:spPr/>
        <p:txBody>
          <a:bodyPr/>
          <a:lstStyle/>
          <a:p>
            <a:r>
              <a:rPr lang="en-NZ" dirty="0"/>
              <a:t>Monte Carlo </a:t>
            </a:r>
            <a:r>
              <a:rPr lang="en-NZ" dirty="0" smtClean="0"/>
              <a:t>algorithms vary</a:t>
            </a:r>
            <a:r>
              <a:rPr lang="en-NZ" dirty="0"/>
              <a:t>, but tend to follow a particular pattern:</a:t>
            </a:r>
          </a:p>
          <a:p>
            <a:pPr lvl="1"/>
            <a:r>
              <a:rPr lang="en-NZ" dirty="0" smtClean="0"/>
              <a:t>Define </a:t>
            </a:r>
            <a:r>
              <a:rPr lang="en-NZ" dirty="0"/>
              <a:t>a domain of possible inputs</a:t>
            </a:r>
          </a:p>
          <a:p>
            <a:pPr lvl="1"/>
            <a:r>
              <a:rPr lang="en-NZ" dirty="0"/>
              <a:t>Generate inputs randomly from a probability distribution over the domain</a:t>
            </a:r>
          </a:p>
          <a:p>
            <a:pPr lvl="1"/>
            <a:r>
              <a:rPr lang="en-NZ" dirty="0"/>
              <a:t>Perform a deterministic computation on the inputs</a:t>
            </a:r>
          </a:p>
          <a:p>
            <a:pPr lvl="1"/>
            <a:r>
              <a:rPr lang="en-NZ" dirty="0"/>
              <a:t>Aggregate the results</a:t>
            </a:r>
          </a:p>
        </p:txBody>
      </p:sp>
    </p:spTree>
    <p:extLst>
      <p:ext uri="{BB962C8B-B14F-4D97-AF65-F5344CB8AC3E}">
        <p14:creationId xmlns:p14="http://schemas.microsoft.com/office/powerpoint/2010/main" val="32876961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628650" y="292608"/>
                <a:ext cx="5327650" cy="977392"/>
              </a:xfrm>
            </p:spPr>
            <p:txBody>
              <a:bodyPr>
                <a:noAutofit/>
              </a:bodyPr>
              <a:lstStyle/>
              <a:p>
                <a:r>
                  <a:rPr lang="en-NZ" sz="3200" dirty="0"/>
                  <a:t>Estimating </a:t>
                </a:r>
                <a14:m>
                  <m:oMath xmlns:m="http://schemas.openxmlformats.org/officeDocument/2006/math">
                    <m:r>
                      <a:rPr lang="en-NZ" sz="3200" i="1">
                        <a:latin typeface="Cambria Math" panose="02040503050406030204" pitchFamily="18" charset="0"/>
                        <a:ea typeface="Cambria Math" panose="02040503050406030204" pitchFamily="18" charset="0"/>
                      </a:rPr>
                      <m:t>𝜋</m:t>
                    </m:r>
                  </m:oMath>
                </a14:m>
                <a:r>
                  <a:rPr lang="en-NZ" sz="3200" dirty="0"/>
                  <a:t> using a Monte Carlo algorithm</a:t>
                </a: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628650" y="292608"/>
                <a:ext cx="5327650" cy="977392"/>
              </a:xfrm>
              <a:blipFill>
                <a:blip r:embed="rId2"/>
                <a:stretch>
                  <a:fillRect l="-2860" t="-11875" b="-20625"/>
                </a:stretch>
              </a:blipFill>
            </p:spPr>
            <p:txBody>
              <a:bodyPr/>
              <a:lstStyle/>
              <a:p>
                <a:r>
                  <a:rPr lang="en-NZ">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548384"/>
                <a:ext cx="5247368" cy="5108448"/>
              </a:xfrm>
            </p:spPr>
            <p:txBody>
              <a:bodyPr/>
              <a:lstStyle/>
              <a:p>
                <a:r>
                  <a:rPr lang="en-NZ" dirty="0" smtClean="0"/>
                  <a:t>What is </a:t>
                </a:r>
                <a14:m>
                  <m:oMath xmlns:m="http://schemas.openxmlformats.org/officeDocument/2006/math">
                    <m:r>
                      <a:rPr lang="en-NZ" i="1" smtClean="0">
                        <a:latin typeface="Cambria Math" panose="02040503050406030204" pitchFamily="18" charset="0"/>
                        <a:ea typeface="Cambria Math" panose="02040503050406030204" pitchFamily="18" charset="0"/>
                      </a:rPr>
                      <m:t>𝜋</m:t>
                    </m:r>
                  </m:oMath>
                </a14:m>
                <a:r>
                  <a:rPr lang="en-NZ" dirty="0" smtClean="0"/>
                  <a:t>?</a:t>
                </a:r>
              </a:p>
              <a:p>
                <a:r>
                  <a:rPr lang="en-NZ" dirty="0" smtClean="0"/>
                  <a:t>How could we estimate </a:t>
                </a:r>
                <a14:m>
                  <m:oMath xmlns:m="http://schemas.openxmlformats.org/officeDocument/2006/math">
                    <m:r>
                      <a:rPr lang="en-NZ" i="1" smtClean="0">
                        <a:latin typeface="Cambria Math" panose="02040503050406030204" pitchFamily="18" charset="0"/>
                        <a:ea typeface="Cambria Math" panose="02040503050406030204" pitchFamily="18" charset="0"/>
                      </a:rPr>
                      <m:t>𝜋</m:t>
                    </m:r>
                  </m:oMath>
                </a14:m>
                <a:r>
                  <a:rPr lang="en-NZ" dirty="0" smtClean="0"/>
                  <a:t>?</a:t>
                </a:r>
              </a:p>
              <a:p>
                <a14:m>
                  <m:oMath xmlns:m="http://schemas.openxmlformats.org/officeDocument/2006/math">
                    <m:r>
                      <a:rPr lang="en-NZ" i="1" smtClean="0">
                        <a:latin typeface="Cambria Math" panose="02040503050406030204" pitchFamily="18" charset="0"/>
                        <a:ea typeface="Cambria Math" panose="02040503050406030204" pitchFamily="18" charset="0"/>
                      </a:rPr>
                      <m:t>𝜋</m:t>
                    </m:r>
                  </m:oMath>
                </a14:m>
                <a:r>
                  <a:rPr lang="en-NZ" dirty="0" smtClean="0"/>
                  <a:t> is equal to Ratio of Circle quadrant area over square area times 4</a:t>
                </a:r>
              </a:p>
              <a:p>
                <a14:m>
                  <m:oMath xmlns:m="http://schemas.openxmlformats.org/officeDocument/2006/math">
                    <m:f>
                      <m:fPr>
                        <m:ctrlPr>
                          <a:rPr lang="en-NZ" i="1" smtClean="0">
                            <a:latin typeface="Cambria Math" panose="02040503050406030204" pitchFamily="18" charset="0"/>
                            <a:ea typeface="Cambria Math" panose="02040503050406030204" pitchFamily="18" charset="0"/>
                          </a:rPr>
                        </m:ctrlPr>
                      </m:fPr>
                      <m:num>
                        <m:f>
                          <m:fPr>
                            <m:ctrlPr>
                              <a:rPr lang="en-NZ" i="1" smtClean="0">
                                <a:latin typeface="Cambria Math" panose="02040503050406030204" pitchFamily="18" charset="0"/>
                                <a:ea typeface="Cambria Math" panose="02040503050406030204" pitchFamily="18" charset="0"/>
                              </a:rPr>
                            </m:ctrlPr>
                          </m:fPr>
                          <m:num>
                            <m:r>
                              <a:rPr lang="en-NZ" i="1" smtClean="0">
                                <a:latin typeface="Cambria Math" panose="02040503050406030204" pitchFamily="18" charset="0"/>
                                <a:ea typeface="Cambria Math" panose="02040503050406030204" pitchFamily="18" charset="0"/>
                              </a:rPr>
                              <m:t>𝜋</m:t>
                            </m:r>
                            <m:r>
                              <a:rPr lang="en-NZ" i="1" smtClean="0">
                                <a:latin typeface="Cambria Math" panose="02040503050406030204" pitchFamily="18" charset="0"/>
                                <a:ea typeface="Cambria Math" panose="02040503050406030204" pitchFamily="18" charset="0"/>
                              </a:rPr>
                              <m:t>∙</m:t>
                            </m:r>
                            <m:sSup>
                              <m:sSupPr>
                                <m:ctrlPr>
                                  <a:rPr lang="en-NZ" i="1" smtClean="0">
                                    <a:latin typeface="Cambria Math" panose="02040503050406030204" pitchFamily="18" charset="0"/>
                                    <a:ea typeface="Cambria Math" panose="02040503050406030204" pitchFamily="18" charset="0"/>
                                  </a:rPr>
                                </m:ctrlPr>
                              </m:sSupPr>
                              <m:e>
                                <m:r>
                                  <a:rPr lang="en-NZ" b="0" i="1" smtClean="0">
                                    <a:latin typeface="Cambria Math" panose="02040503050406030204" pitchFamily="18" charset="0"/>
                                    <a:ea typeface="Cambria Math" panose="02040503050406030204" pitchFamily="18" charset="0"/>
                                  </a:rPr>
                                  <m:t>𝑟</m:t>
                                </m:r>
                              </m:e>
                              <m:sup>
                                <m:r>
                                  <a:rPr lang="en-NZ" b="0" i="1" smtClean="0">
                                    <a:latin typeface="Cambria Math" panose="02040503050406030204" pitchFamily="18" charset="0"/>
                                    <a:ea typeface="Cambria Math" panose="02040503050406030204" pitchFamily="18" charset="0"/>
                                  </a:rPr>
                                  <m:t>2</m:t>
                                </m:r>
                              </m:sup>
                            </m:sSup>
                          </m:num>
                          <m:den>
                            <m:r>
                              <a:rPr lang="en-NZ" b="0" i="1" smtClean="0">
                                <a:latin typeface="Cambria Math" panose="02040503050406030204" pitchFamily="18" charset="0"/>
                                <a:ea typeface="Cambria Math" panose="02040503050406030204" pitchFamily="18" charset="0"/>
                              </a:rPr>
                              <m:t>4</m:t>
                            </m:r>
                          </m:den>
                        </m:f>
                      </m:num>
                      <m:den>
                        <m:sSup>
                          <m:sSupPr>
                            <m:ctrlPr>
                              <a:rPr lang="en-NZ" i="1" smtClean="0">
                                <a:latin typeface="Cambria Math" panose="02040503050406030204" pitchFamily="18" charset="0"/>
                                <a:ea typeface="Cambria Math" panose="02040503050406030204" pitchFamily="18" charset="0"/>
                              </a:rPr>
                            </m:ctrlPr>
                          </m:sSupPr>
                          <m:e>
                            <m:r>
                              <a:rPr lang="en-NZ" b="0" i="1" smtClean="0">
                                <a:latin typeface="Cambria Math" panose="02040503050406030204" pitchFamily="18" charset="0"/>
                                <a:ea typeface="Cambria Math" panose="02040503050406030204" pitchFamily="18" charset="0"/>
                              </a:rPr>
                              <m:t>𝑟</m:t>
                            </m:r>
                          </m:e>
                          <m:sup>
                            <m:r>
                              <a:rPr lang="en-NZ" b="0" i="1" smtClean="0">
                                <a:latin typeface="Cambria Math" panose="02040503050406030204" pitchFamily="18" charset="0"/>
                                <a:ea typeface="Cambria Math" panose="02040503050406030204" pitchFamily="18" charset="0"/>
                              </a:rPr>
                              <m:t>2</m:t>
                            </m:r>
                          </m:sup>
                        </m:sSup>
                      </m:den>
                    </m:f>
                    <m:r>
                      <a:rPr lang="en-NZ" b="0" i="1" smtClean="0">
                        <a:latin typeface="Cambria Math" panose="02040503050406030204" pitchFamily="18" charset="0"/>
                        <a:ea typeface="Cambria Math" panose="02040503050406030204" pitchFamily="18" charset="0"/>
                      </a:rPr>
                      <m:t>=</m:t>
                    </m:r>
                    <m:f>
                      <m:fPr>
                        <m:ctrlPr>
                          <a:rPr lang="en-NZ" b="0" i="1" smtClean="0">
                            <a:latin typeface="Cambria Math" panose="02040503050406030204" pitchFamily="18" charset="0"/>
                            <a:ea typeface="Cambria Math" panose="02040503050406030204" pitchFamily="18" charset="0"/>
                          </a:rPr>
                        </m:ctrlPr>
                      </m:fPr>
                      <m:num>
                        <m:r>
                          <a:rPr lang="en-NZ" b="0" i="1" smtClean="0">
                            <a:latin typeface="Cambria Math" panose="02040503050406030204" pitchFamily="18" charset="0"/>
                            <a:ea typeface="Cambria Math" panose="02040503050406030204" pitchFamily="18" charset="0"/>
                          </a:rPr>
                          <m:t>𝜋</m:t>
                        </m:r>
                      </m:num>
                      <m:den>
                        <m:r>
                          <a:rPr lang="en-NZ" b="0" i="1" smtClean="0">
                            <a:latin typeface="Cambria Math" panose="02040503050406030204" pitchFamily="18" charset="0"/>
                            <a:ea typeface="Cambria Math" panose="02040503050406030204" pitchFamily="18" charset="0"/>
                          </a:rPr>
                          <m:t>4</m:t>
                        </m:r>
                      </m:den>
                    </m:f>
                  </m:oMath>
                </a14:m>
                <a:endParaRPr lang="en-NZ" dirty="0" smtClean="0"/>
              </a:p>
              <a:p>
                <a:r>
                  <a:rPr lang="en-NZ" dirty="0" smtClean="0"/>
                  <a:t>Use in an stochastic process (i.e. Monte Carlo) to approximate </a:t>
                </a:r>
                <a14:m>
                  <m:oMath xmlns:m="http://schemas.openxmlformats.org/officeDocument/2006/math">
                    <m:r>
                      <a:rPr lang="en-NZ" i="1" smtClean="0">
                        <a:latin typeface="Cambria Math" panose="02040503050406030204" pitchFamily="18" charset="0"/>
                        <a:ea typeface="Cambria Math" panose="02040503050406030204" pitchFamily="18" charset="0"/>
                      </a:rPr>
                      <m:t>𝜋</m:t>
                    </m:r>
                  </m:oMath>
                </a14:m>
                <a:endParaRPr lang="en-NZ" dirty="0" smtClean="0"/>
              </a:p>
              <a:p>
                <a:endParaRPr lang="en-NZ"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0" y="1548384"/>
                <a:ext cx="5247368" cy="5108448"/>
              </a:xfrm>
              <a:blipFill>
                <a:blip r:embed="rId3"/>
                <a:stretch>
                  <a:fillRect l="-2091" t="-1909" r="-581"/>
                </a:stretch>
              </a:blipFill>
            </p:spPr>
            <p:txBody>
              <a:bodyPr/>
              <a:lstStyle/>
              <a:p>
                <a:r>
                  <a:rPr lang="en-NZ">
                    <a:noFill/>
                  </a:rPr>
                  <a:t> </a:t>
                </a:r>
              </a:p>
            </p:txBody>
          </p:sp>
        </mc:Fallback>
      </mc:AlternateContent>
      <p:pic>
        <p:nvPicPr>
          <p:cNvPr id="4" name="Picture 3"/>
          <p:cNvPicPr>
            <a:picLocks noChangeAspect="1"/>
          </p:cNvPicPr>
          <p:nvPr/>
        </p:nvPicPr>
        <p:blipFill>
          <a:blip r:embed="rId4"/>
          <a:stretch>
            <a:fillRect/>
          </a:stretch>
        </p:blipFill>
        <p:spPr>
          <a:xfrm>
            <a:off x="6026831" y="87884"/>
            <a:ext cx="2875869" cy="3846941"/>
          </a:xfrm>
          <a:prstGeom prst="rect">
            <a:avLst/>
          </a:prstGeom>
        </p:spPr>
      </p:pic>
      <p:pic>
        <p:nvPicPr>
          <p:cNvPr id="1030" name="Picture 6" descr="Estimating Pi using Monte Carlo simulations | Code and Fin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1425" y="4247006"/>
            <a:ext cx="2581275" cy="240982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flipV="1">
            <a:off x="7700963" y="4350702"/>
            <a:ext cx="9525" cy="106680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700963" y="5412740"/>
            <a:ext cx="1050924" cy="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p:cNvSpPr txBox="1"/>
              <p:nvPr/>
            </p:nvSpPr>
            <p:spPr>
              <a:xfrm>
                <a:off x="7956410" y="5355590"/>
                <a:ext cx="22153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NZ" sz="2400" b="0" i="1" smtClean="0">
                          <a:latin typeface="Cambria Math" panose="02040503050406030204" pitchFamily="18" charset="0"/>
                        </a:rPr>
                        <m:t>𝑟</m:t>
                      </m:r>
                    </m:oMath>
                  </m:oMathPara>
                </a14:m>
                <a:endParaRPr lang="en-NZ" sz="2400" dirty="0"/>
              </a:p>
            </p:txBody>
          </p:sp>
        </mc:Choice>
        <mc:Fallback>
          <p:sp>
            <p:nvSpPr>
              <p:cNvPr id="11" name="TextBox 10"/>
              <p:cNvSpPr txBox="1">
                <a:spLocks noRot="1" noChangeAspect="1" noMove="1" noResize="1" noEditPoints="1" noAdjustHandles="1" noChangeArrowheads="1" noChangeShapeType="1" noTextEdit="1"/>
              </p:cNvSpPr>
              <p:nvPr/>
            </p:nvSpPr>
            <p:spPr>
              <a:xfrm>
                <a:off x="7956410" y="5355590"/>
                <a:ext cx="221536" cy="369332"/>
              </a:xfrm>
              <a:prstGeom prst="rect">
                <a:avLst/>
              </a:prstGeom>
              <a:blipFill>
                <a:blip r:embed="rId6"/>
                <a:stretch>
                  <a:fillRect l="-16216" r="-16216"/>
                </a:stretch>
              </a:blipFill>
            </p:spPr>
            <p:txBody>
              <a:bodyPr/>
              <a:lstStyle/>
              <a:p>
                <a:r>
                  <a:rPr lang="en-NZ">
                    <a:noFill/>
                  </a:rPr>
                  <a:t> </a:t>
                </a:r>
              </a:p>
            </p:txBody>
          </p:sp>
        </mc:Fallback>
      </mc:AlternateContent>
      <p:pic>
        <p:nvPicPr>
          <p:cNvPr id="13" name="Picture 12"/>
          <p:cNvPicPr>
            <a:picLocks noChangeAspect="1"/>
          </p:cNvPicPr>
          <p:nvPr/>
        </p:nvPicPr>
        <p:blipFill>
          <a:blip r:embed="rId7"/>
          <a:stretch>
            <a:fillRect/>
          </a:stretch>
        </p:blipFill>
        <p:spPr>
          <a:xfrm>
            <a:off x="4385792" y="5647121"/>
            <a:ext cx="1210879" cy="1210879"/>
          </a:xfrm>
          <a:prstGeom prst="rect">
            <a:avLst/>
          </a:prstGeom>
        </p:spPr>
      </p:pic>
    </p:spTree>
    <p:extLst>
      <p:ext uri="{BB962C8B-B14F-4D97-AF65-F5344CB8AC3E}">
        <p14:creationId xmlns:p14="http://schemas.microsoft.com/office/powerpoint/2010/main" val="35263520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174171" y="292608"/>
                <a:ext cx="6112329" cy="914401"/>
              </a:xfrm>
            </p:spPr>
            <p:txBody>
              <a:bodyPr>
                <a:normAutofit fontScale="90000"/>
              </a:bodyPr>
              <a:lstStyle/>
              <a:p>
                <a:r>
                  <a:rPr lang="en-NZ" dirty="0" smtClean="0"/>
                  <a:t>Monte Carlo algorithm for approximating </a:t>
                </a:r>
                <a14:m>
                  <m:oMath xmlns:m="http://schemas.openxmlformats.org/officeDocument/2006/math">
                    <m:r>
                      <a:rPr lang="en-NZ" i="1" smtClean="0">
                        <a:latin typeface="Cambria Math" panose="02040503050406030204" pitchFamily="18" charset="0"/>
                        <a:ea typeface="Cambria Math" panose="02040503050406030204" pitchFamily="18" charset="0"/>
                      </a:rPr>
                      <m:t>𝜋</m:t>
                    </m:r>
                  </m:oMath>
                </a14:m>
                <a:endParaRPr lang="en-NZ" dirty="0"/>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174171" y="292608"/>
                <a:ext cx="6112329" cy="914401"/>
              </a:xfrm>
              <a:blipFill>
                <a:blip r:embed="rId2"/>
                <a:stretch>
                  <a:fillRect l="-3593" t="-33333" b="-43333"/>
                </a:stretch>
              </a:blipFill>
            </p:spPr>
            <p:txBody>
              <a:bodyPr/>
              <a:lstStyle/>
              <a:p>
                <a:r>
                  <a:rPr lang="en-NZ">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0800" y="1548384"/>
                <a:ext cx="5264150" cy="5108448"/>
              </a:xfrm>
            </p:spPr>
            <p:txBody>
              <a:bodyPr>
                <a:normAutofit fontScale="70000" lnSpcReduction="20000"/>
              </a:bodyPr>
              <a:lstStyle/>
              <a:p>
                <a:r>
                  <a:rPr lang="en-NZ" dirty="0" smtClean="0"/>
                  <a:t>For example, consider a quadrant (circular sector) inscribed in a unit square. Given that the ratio of their areas is </a:t>
                </a:r>
                <a14:m>
                  <m:oMath xmlns:m="http://schemas.openxmlformats.org/officeDocument/2006/math">
                    <m:f>
                      <m:fPr>
                        <m:ctrlPr>
                          <a:rPr lang="en-NZ" i="1" smtClean="0">
                            <a:latin typeface="Cambria Math" panose="02040503050406030204" pitchFamily="18" charset="0"/>
                          </a:rPr>
                        </m:ctrlPr>
                      </m:fPr>
                      <m:num>
                        <m:r>
                          <a:rPr lang="en-NZ" i="1" smtClean="0">
                            <a:latin typeface="Cambria Math" panose="02040503050406030204" pitchFamily="18" charset="0"/>
                            <a:ea typeface="Cambria Math" panose="02040503050406030204" pitchFamily="18" charset="0"/>
                          </a:rPr>
                          <m:t>𝜋</m:t>
                        </m:r>
                      </m:num>
                      <m:den>
                        <m:r>
                          <a:rPr lang="en-NZ" b="0" i="1" smtClean="0">
                            <a:latin typeface="Cambria Math" panose="02040503050406030204" pitchFamily="18" charset="0"/>
                          </a:rPr>
                          <m:t>4</m:t>
                        </m:r>
                      </m:den>
                    </m:f>
                  </m:oMath>
                </a14:m>
                <a:endParaRPr lang="en-NZ" dirty="0"/>
              </a:p>
              <a:p>
                <a:r>
                  <a:rPr lang="en-NZ" dirty="0" smtClean="0"/>
                  <a:t>the </a:t>
                </a:r>
                <a:r>
                  <a:rPr lang="en-NZ" dirty="0"/>
                  <a:t>value of </a:t>
                </a:r>
                <a14:m>
                  <m:oMath xmlns:m="http://schemas.openxmlformats.org/officeDocument/2006/math">
                    <m:r>
                      <a:rPr lang="en-NZ" i="1" smtClean="0">
                        <a:latin typeface="Cambria Math" panose="02040503050406030204" pitchFamily="18" charset="0"/>
                        <a:ea typeface="Cambria Math" panose="02040503050406030204" pitchFamily="18" charset="0"/>
                      </a:rPr>
                      <m:t>𝜋</m:t>
                    </m:r>
                  </m:oMath>
                </a14:m>
                <a:r>
                  <a:rPr lang="en-NZ" dirty="0" smtClean="0"/>
                  <a:t> </a:t>
                </a:r>
                <a:r>
                  <a:rPr lang="en-NZ" dirty="0"/>
                  <a:t>can be approximated using a Monte Carlo </a:t>
                </a:r>
                <a:r>
                  <a:rPr lang="en-NZ" dirty="0" smtClean="0"/>
                  <a:t>method</a:t>
                </a:r>
                <a:endParaRPr lang="en-NZ" dirty="0"/>
              </a:p>
              <a:p>
                <a:r>
                  <a:rPr lang="en-NZ" dirty="0" smtClean="0"/>
                  <a:t>Draw </a:t>
                </a:r>
                <a:r>
                  <a:rPr lang="en-NZ" dirty="0"/>
                  <a:t>a square, then inscribe a </a:t>
                </a:r>
                <a:r>
                  <a:rPr lang="en-NZ" dirty="0" smtClean="0"/>
                  <a:t>circle quadrant </a:t>
                </a:r>
                <a:r>
                  <a:rPr lang="en-NZ" dirty="0"/>
                  <a:t>within it</a:t>
                </a:r>
              </a:p>
              <a:p>
                <a:r>
                  <a:rPr lang="en-NZ" dirty="0" smtClean="0"/>
                  <a:t>Randomly </a:t>
                </a:r>
                <a:r>
                  <a:rPr lang="en-NZ" dirty="0"/>
                  <a:t>scatter a given number of points over the square</a:t>
                </a:r>
              </a:p>
              <a:p>
                <a:r>
                  <a:rPr lang="en-NZ" dirty="0"/>
                  <a:t>Count the number of points inside the quadrant, i.e. having a distance from the origin of less </a:t>
                </a:r>
                <a:r>
                  <a:rPr lang="en-NZ" dirty="0" smtClean="0"/>
                  <a:t>than </a:t>
                </a:r>
                <a14:m>
                  <m:oMath xmlns:m="http://schemas.openxmlformats.org/officeDocument/2006/math">
                    <m:r>
                      <a:rPr lang="en-NZ" b="0" i="1" smtClean="0">
                        <a:latin typeface="Cambria Math" panose="02040503050406030204" pitchFamily="18" charset="0"/>
                      </a:rPr>
                      <m:t>𝑟</m:t>
                    </m:r>
                  </m:oMath>
                </a14:m>
                <a:endParaRPr lang="en-NZ" dirty="0" smtClean="0"/>
              </a:p>
              <a:p>
                <a:pPr lvl="1"/>
                <a14:m>
                  <m:oMath xmlns:m="http://schemas.openxmlformats.org/officeDocument/2006/math">
                    <m:rad>
                      <m:radPr>
                        <m:degHide m:val="on"/>
                        <m:ctrlPr>
                          <a:rPr lang="en-NZ" i="1" smtClean="0">
                            <a:latin typeface="Cambria Math" panose="02040503050406030204" pitchFamily="18" charset="0"/>
                          </a:rPr>
                        </m:ctrlPr>
                      </m:radPr>
                      <m:deg/>
                      <m:e>
                        <m:sSup>
                          <m:sSupPr>
                            <m:ctrlPr>
                              <a:rPr lang="en-NZ" i="1" smtClean="0">
                                <a:latin typeface="Cambria Math" panose="02040503050406030204" pitchFamily="18" charset="0"/>
                              </a:rPr>
                            </m:ctrlPr>
                          </m:sSupPr>
                          <m:e>
                            <m:r>
                              <a:rPr lang="en-NZ" b="0" i="1" smtClean="0">
                                <a:latin typeface="Cambria Math" panose="02040503050406030204" pitchFamily="18" charset="0"/>
                              </a:rPr>
                              <m:t>𝑥</m:t>
                            </m:r>
                          </m:e>
                          <m:sup>
                            <m:r>
                              <a:rPr lang="en-NZ" b="0" i="1" smtClean="0">
                                <a:latin typeface="Cambria Math" panose="02040503050406030204" pitchFamily="18" charset="0"/>
                              </a:rPr>
                              <m:t>2</m:t>
                            </m:r>
                          </m:sup>
                        </m:sSup>
                        <m:r>
                          <a:rPr lang="en-NZ" b="0" i="1" smtClean="0">
                            <a:latin typeface="Cambria Math" panose="02040503050406030204" pitchFamily="18" charset="0"/>
                          </a:rPr>
                          <m:t>+</m:t>
                        </m:r>
                        <m:sSup>
                          <m:sSupPr>
                            <m:ctrlPr>
                              <a:rPr lang="en-NZ" b="0" i="1" smtClean="0">
                                <a:latin typeface="Cambria Math" panose="02040503050406030204" pitchFamily="18" charset="0"/>
                              </a:rPr>
                            </m:ctrlPr>
                          </m:sSupPr>
                          <m:e>
                            <m:r>
                              <a:rPr lang="en-NZ" b="0" i="1" smtClean="0">
                                <a:latin typeface="Cambria Math" panose="02040503050406030204" pitchFamily="18" charset="0"/>
                              </a:rPr>
                              <m:t>𝑦</m:t>
                            </m:r>
                          </m:e>
                          <m:sup>
                            <m:r>
                              <a:rPr lang="en-NZ" b="0" i="1" smtClean="0">
                                <a:latin typeface="Cambria Math" panose="02040503050406030204" pitchFamily="18" charset="0"/>
                              </a:rPr>
                              <m:t>2</m:t>
                            </m:r>
                          </m:sup>
                        </m:sSup>
                      </m:e>
                    </m:rad>
                    <m:r>
                      <a:rPr lang="en-NZ" i="1" smtClean="0">
                        <a:latin typeface="Cambria Math" panose="02040503050406030204" pitchFamily="18" charset="0"/>
                        <a:ea typeface="Cambria Math" panose="02040503050406030204" pitchFamily="18" charset="0"/>
                      </a:rPr>
                      <m:t>&lt;</m:t>
                    </m:r>
                    <m:r>
                      <a:rPr lang="en-NZ" b="0" i="1" smtClean="0">
                        <a:latin typeface="Cambria Math" panose="02040503050406030204" pitchFamily="18" charset="0"/>
                        <a:ea typeface="Cambria Math" panose="02040503050406030204" pitchFamily="18" charset="0"/>
                      </a:rPr>
                      <m:t>𝑟</m:t>
                    </m:r>
                    <m:r>
                      <a:rPr lang="en-NZ" b="0" i="1" smtClean="0">
                        <a:latin typeface="Cambria Math" panose="02040503050406030204" pitchFamily="18" charset="0"/>
                        <a:ea typeface="Cambria Math" panose="02040503050406030204" pitchFamily="18" charset="0"/>
                      </a:rPr>
                      <m:t>=1</m:t>
                    </m:r>
                  </m:oMath>
                </a14:m>
                <a:endParaRPr lang="en-NZ" dirty="0"/>
              </a:p>
              <a:p>
                <a:r>
                  <a:rPr lang="en-NZ" dirty="0"/>
                  <a:t>The ratio of the inside-count and the total-sample-count is an estimate of the ratio of the two </a:t>
                </a:r>
                <a:r>
                  <a:rPr lang="en-NZ" dirty="0" smtClean="0"/>
                  <a:t>areas </a:t>
                </a:r>
                <a14:m>
                  <m:oMath xmlns:m="http://schemas.openxmlformats.org/officeDocument/2006/math">
                    <m:f>
                      <m:fPr>
                        <m:ctrlPr>
                          <a:rPr lang="en-NZ" i="1">
                            <a:latin typeface="Cambria Math" panose="02040503050406030204" pitchFamily="18" charset="0"/>
                          </a:rPr>
                        </m:ctrlPr>
                      </m:fPr>
                      <m:num>
                        <m:r>
                          <a:rPr lang="en-NZ" i="1">
                            <a:latin typeface="Cambria Math" panose="02040503050406030204" pitchFamily="18" charset="0"/>
                            <a:ea typeface="Cambria Math" panose="02040503050406030204" pitchFamily="18" charset="0"/>
                          </a:rPr>
                          <m:t>𝜋</m:t>
                        </m:r>
                      </m:num>
                      <m:den>
                        <m:r>
                          <a:rPr lang="en-NZ" i="1">
                            <a:latin typeface="Cambria Math" panose="02040503050406030204" pitchFamily="18" charset="0"/>
                          </a:rPr>
                          <m:t>4</m:t>
                        </m:r>
                      </m:den>
                    </m:f>
                  </m:oMath>
                </a14:m>
                <a:r>
                  <a:rPr lang="en-NZ" dirty="0" smtClean="0"/>
                  <a:t> </a:t>
                </a:r>
                <a:endParaRPr lang="en-NZ" dirty="0"/>
              </a:p>
              <a:p>
                <a:r>
                  <a:rPr lang="en-NZ" dirty="0" smtClean="0"/>
                  <a:t>Multiply </a:t>
                </a:r>
                <a:r>
                  <a:rPr lang="en-NZ" dirty="0"/>
                  <a:t>the result by 4 to estimate π.</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0800" y="1548384"/>
                <a:ext cx="5264150" cy="5108448"/>
              </a:xfrm>
              <a:blipFill>
                <a:blip r:embed="rId3"/>
                <a:stretch>
                  <a:fillRect l="-1042" t="-2148" r="-1736"/>
                </a:stretch>
              </a:blipFill>
            </p:spPr>
            <p:txBody>
              <a:bodyPr/>
              <a:lstStyle/>
              <a:p>
                <a:r>
                  <a:rPr lang="en-NZ">
                    <a:noFill/>
                  </a:rPr>
                  <a:t> </a:t>
                </a:r>
              </a:p>
            </p:txBody>
          </p:sp>
        </mc:Fallback>
      </mc:AlternateContent>
      <p:pic>
        <p:nvPicPr>
          <p:cNvPr id="4"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4350" y="2827782"/>
            <a:ext cx="3829050" cy="3829050"/>
          </a:xfrm>
          <a:prstGeom prst="rect">
            <a:avLst/>
          </a:prstGeom>
        </p:spPr>
      </p:pic>
      <p:pic>
        <p:nvPicPr>
          <p:cNvPr id="2050" name="Picture 2" descr="Pi â WikipÃ©dia, a enciclopÃ©dia liv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500" y="11963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3552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722" y="116632"/>
            <a:ext cx="8703278" cy="576064"/>
          </a:xfrm>
        </p:spPr>
        <p:txBody>
          <a:bodyPr>
            <a:normAutofit fontScale="90000"/>
          </a:bodyPr>
          <a:lstStyle/>
          <a:p>
            <a:r>
              <a:rPr lang="en-NZ" b="1" dirty="0"/>
              <a:t>Bayes</a:t>
            </a:r>
            <a:r>
              <a:rPr lang="en-NZ" dirty="0"/>
              <a:t> theorem</a:t>
            </a:r>
            <a:endParaRPr lang="en-US" dirty="0"/>
          </a:p>
        </p:txBody>
      </p:sp>
      <p:sp>
        <p:nvSpPr>
          <p:cNvPr id="3" name="Content Placeholder 2"/>
          <p:cNvSpPr>
            <a:spLocks noGrp="1"/>
          </p:cNvSpPr>
          <p:nvPr>
            <p:ph idx="1"/>
          </p:nvPr>
        </p:nvSpPr>
        <p:spPr>
          <a:xfrm>
            <a:off x="208903" y="926864"/>
            <a:ext cx="5175898" cy="1511535"/>
          </a:xfrm>
        </p:spPr>
        <p:txBody>
          <a:bodyPr>
            <a:noAutofit/>
          </a:bodyPr>
          <a:lstStyle/>
          <a:p>
            <a:r>
              <a:rPr lang="en-US" sz="2000" dirty="0"/>
              <a:t>Bayesian probability is an interpretation of the concept of probability, in which, instead of frequency or propensity of some phenomenon, probability is interpreted as reasonable expectation representing a state of knowledge or as quantification of a personal belief.</a:t>
            </a:r>
          </a:p>
        </p:txBody>
      </p:sp>
      <p:pic>
        <p:nvPicPr>
          <p:cNvPr id="184322" name="Picture 2" descr="http://www.psychologyinaction.org/wp-content/uploads/2012/10/bayes-rule-e135093020394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792" y="3023204"/>
            <a:ext cx="7715137" cy="36724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210630" y="291170"/>
            <a:ext cx="3791141" cy="2354498"/>
          </a:xfrm>
          <a:prstGeom prst="rect">
            <a:avLst/>
          </a:prstGeom>
        </p:spPr>
      </p:pic>
      <p:sp>
        <p:nvSpPr>
          <p:cNvPr id="5" name="Freeform 4"/>
          <p:cNvSpPr/>
          <p:nvPr/>
        </p:nvSpPr>
        <p:spPr>
          <a:xfrm>
            <a:off x="5346700" y="1410068"/>
            <a:ext cx="2520950" cy="1129932"/>
          </a:xfrm>
          <a:custGeom>
            <a:avLst/>
            <a:gdLst>
              <a:gd name="connsiteX0" fmla="*/ 0 w 2520950"/>
              <a:gd name="connsiteY0" fmla="*/ 1129932 h 1129932"/>
              <a:gd name="connsiteX1" fmla="*/ 222250 w 2520950"/>
              <a:gd name="connsiteY1" fmla="*/ 1104532 h 1129932"/>
              <a:gd name="connsiteX2" fmla="*/ 463550 w 2520950"/>
              <a:gd name="connsiteY2" fmla="*/ 1015632 h 1129932"/>
              <a:gd name="connsiteX3" fmla="*/ 641350 w 2520950"/>
              <a:gd name="connsiteY3" fmla="*/ 856882 h 1129932"/>
              <a:gd name="connsiteX4" fmla="*/ 774700 w 2520950"/>
              <a:gd name="connsiteY4" fmla="*/ 666382 h 1129932"/>
              <a:gd name="connsiteX5" fmla="*/ 914400 w 2520950"/>
              <a:gd name="connsiteY5" fmla="*/ 469532 h 1129932"/>
              <a:gd name="connsiteX6" fmla="*/ 1079500 w 2520950"/>
              <a:gd name="connsiteY6" fmla="*/ 247282 h 1129932"/>
              <a:gd name="connsiteX7" fmla="*/ 1187450 w 2520950"/>
              <a:gd name="connsiteY7" fmla="*/ 101232 h 1129932"/>
              <a:gd name="connsiteX8" fmla="*/ 1352550 w 2520950"/>
              <a:gd name="connsiteY8" fmla="*/ 12332 h 1129932"/>
              <a:gd name="connsiteX9" fmla="*/ 1492250 w 2520950"/>
              <a:gd name="connsiteY9" fmla="*/ 12332 h 1129932"/>
              <a:gd name="connsiteX10" fmla="*/ 1631950 w 2520950"/>
              <a:gd name="connsiteY10" fmla="*/ 120282 h 1129932"/>
              <a:gd name="connsiteX11" fmla="*/ 1765300 w 2520950"/>
              <a:gd name="connsiteY11" fmla="*/ 298082 h 1129932"/>
              <a:gd name="connsiteX12" fmla="*/ 1879600 w 2520950"/>
              <a:gd name="connsiteY12" fmla="*/ 520332 h 1129932"/>
              <a:gd name="connsiteX13" fmla="*/ 2038350 w 2520950"/>
              <a:gd name="connsiteY13" fmla="*/ 755282 h 1129932"/>
              <a:gd name="connsiteX14" fmla="*/ 2184400 w 2520950"/>
              <a:gd name="connsiteY14" fmla="*/ 907682 h 1129932"/>
              <a:gd name="connsiteX15" fmla="*/ 2324100 w 2520950"/>
              <a:gd name="connsiteY15" fmla="*/ 1021982 h 1129932"/>
              <a:gd name="connsiteX16" fmla="*/ 2520950 w 2520950"/>
              <a:gd name="connsiteY16" fmla="*/ 1098182 h 112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20950" h="1129932">
                <a:moveTo>
                  <a:pt x="0" y="1129932"/>
                </a:moveTo>
                <a:cubicBezTo>
                  <a:pt x="72496" y="1126757"/>
                  <a:pt x="144992" y="1123582"/>
                  <a:pt x="222250" y="1104532"/>
                </a:cubicBezTo>
                <a:cubicBezTo>
                  <a:pt x="299508" y="1085482"/>
                  <a:pt x="393700" y="1056907"/>
                  <a:pt x="463550" y="1015632"/>
                </a:cubicBezTo>
                <a:cubicBezTo>
                  <a:pt x="533400" y="974357"/>
                  <a:pt x="589492" y="915090"/>
                  <a:pt x="641350" y="856882"/>
                </a:cubicBezTo>
                <a:cubicBezTo>
                  <a:pt x="693208" y="798674"/>
                  <a:pt x="774700" y="666382"/>
                  <a:pt x="774700" y="666382"/>
                </a:cubicBezTo>
                <a:cubicBezTo>
                  <a:pt x="820208" y="601824"/>
                  <a:pt x="863600" y="539382"/>
                  <a:pt x="914400" y="469532"/>
                </a:cubicBezTo>
                <a:cubicBezTo>
                  <a:pt x="965200" y="399682"/>
                  <a:pt x="1079500" y="247282"/>
                  <a:pt x="1079500" y="247282"/>
                </a:cubicBezTo>
                <a:cubicBezTo>
                  <a:pt x="1125008" y="185899"/>
                  <a:pt x="1141942" y="140390"/>
                  <a:pt x="1187450" y="101232"/>
                </a:cubicBezTo>
                <a:cubicBezTo>
                  <a:pt x="1232958" y="62074"/>
                  <a:pt x="1301750" y="27149"/>
                  <a:pt x="1352550" y="12332"/>
                </a:cubicBezTo>
                <a:cubicBezTo>
                  <a:pt x="1403350" y="-2485"/>
                  <a:pt x="1445683" y="-5660"/>
                  <a:pt x="1492250" y="12332"/>
                </a:cubicBezTo>
                <a:cubicBezTo>
                  <a:pt x="1538817" y="30324"/>
                  <a:pt x="1586442" y="72657"/>
                  <a:pt x="1631950" y="120282"/>
                </a:cubicBezTo>
                <a:cubicBezTo>
                  <a:pt x="1677458" y="167907"/>
                  <a:pt x="1724025" y="231407"/>
                  <a:pt x="1765300" y="298082"/>
                </a:cubicBezTo>
                <a:cubicBezTo>
                  <a:pt x="1806575" y="364757"/>
                  <a:pt x="1834092" y="444132"/>
                  <a:pt x="1879600" y="520332"/>
                </a:cubicBezTo>
                <a:cubicBezTo>
                  <a:pt x="1925108" y="596532"/>
                  <a:pt x="1987550" y="690724"/>
                  <a:pt x="2038350" y="755282"/>
                </a:cubicBezTo>
                <a:cubicBezTo>
                  <a:pt x="2089150" y="819840"/>
                  <a:pt x="2136775" y="863232"/>
                  <a:pt x="2184400" y="907682"/>
                </a:cubicBezTo>
                <a:cubicBezTo>
                  <a:pt x="2232025" y="952132"/>
                  <a:pt x="2268008" y="990232"/>
                  <a:pt x="2324100" y="1021982"/>
                </a:cubicBezTo>
                <a:cubicBezTo>
                  <a:pt x="2380192" y="1053732"/>
                  <a:pt x="2434167" y="1069607"/>
                  <a:pt x="2520950" y="1098182"/>
                </a:cubicBezTo>
              </a:path>
            </a:pathLst>
          </a:custGeom>
          <a:noFill/>
          <a:ln w="92075">
            <a:solidFill>
              <a:srgbClr val="00C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6953250" y="370808"/>
            <a:ext cx="1514475" cy="2181892"/>
          </a:xfrm>
          <a:custGeom>
            <a:avLst/>
            <a:gdLst>
              <a:gd name="connsiteX0" fmla="*/ 0 w 1514475"/>
              <a:gd name="connsiteY0" fmla="*/ 2162842 h 2181892"/>
              <a:gd name="connsiteX1" fmla="*/ 114300 w 1514475"/>
              <a:gd name="connsiteY1" fmla="*/ 2115217 h 2181892"/>
              <a:gd name="connsiteX2" fmla="*/ 238125 w 1514475"/>
              <a:gd name="connsiteY2" fmla="*/ 1934242 h 2181892"/>
              <a:gd name="connsiteX3" fmla="*/ 314325 w 1514475"/>
              <a:gd name="connsiteY3" fmla="*/ 1667542 h 2181892"/>
              <a:gd name="connsiteX4" fmla="*/ 400050 w 1514475"/>
              <a:gd name="connsiteY4" fmla="*/ 1191292 h 2181892"/>
              <a:gd name="connsiteX5" fmla="*/ 523875 w 1514475"/>
              <a:gd name="connsiteY5" fmla="*/ 534067 h 2181892"/>
              <a:gd name="connsiteX6" fmla="*/ 609600 w 1514475"/>
              <a:gd name="connsiteY6" fmla="*/ 143542 h 2181892"/>
              <a:gd name="connsiteX7" fmla="*/ 676275 w 1514475"/>
              <a:gd name="connsiteY7" fmla="*/ 29242 h 2181892"/>
              <a:gd name="connsiteX8" fmla="*/ 704850 w 1514475"/>
              <a:gd name="connsiteY8" fmla="*/ 667 h 2181892"/>
              <a:gd name="connsiteX9" fmla="*/ 742950 w 1514475"/>
              <a:gd name="connsiteY9" fmla="*/ 48292 h 2181892"/>
              <a:gd name="connsiteX10" fmla="*/ 828675 w 1514475"/>
              <a:gd name="connsiteY10" fmla="*/ 191167 h 2181892"/>
              <a:gd name="connsiteX11" fmla="*/ 857250 w 1514475"/>
              <a:gd name="connsiteY11" fmla="*/ 476917 h 2181892"/>
              <a:gd name="connsiteX12" fmla="*/ 990600 w 1514475"/>
              <a:gd name="connsiteY12" fmla="*/ 1029367 h 2181892"/>
              <a:gd name="connsiteX13" fmla="*/ 1104900 w 1514475"/>
              <a:gd name="connsiteY13" fmla="*/ 1581817 h 2181892"/>
              <a:gd name="connsiteX14" fmla="*/ 1190625 w 1514475"/>
              <a:gd name="connsiteY14" fmla="*/ 1877092 h 2181892"/>
              <a:gd name="connsiteX15" fmla="*/ 1285875 w 1514475"/>
              <a:gd name="connsiteY15" fmla="*/ 2058067 h 2181892"/>
              <a:gd name="connsiteX16" fmla="*/ 1352550 w 1514475"/>
              <a:gd name="connsiteY16" fmla="*/ 2134267 h 2181892"/>
              <a:gd name="connsiteX17" fmla="*/ 1514475 w 1514475"/>
              <a:gd name="connsiteY17" fmla="*/ 2181892 h 21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4475" h="2181892">
                <a:moveTo>
                  <a:pt x="0" y="2162842"/>
                </a:moveTo>
                <a:cubicBezTo>
                  <a:pt x="37306" y="2158079"/>
                  <a:pt x="74613" y="2153317"/>
                  <a:pt x="114300" y="2115217"/>
                </a:cubicBezTo>
                <a:cubicBezTo>
                  <a:pt x="153987" y="2077117"/>
                  <a:pt x="204788" y="2008854"/>
                  <a:pt x="238125" y="1934242"/>
                </a:cubicBezTo>
                <a:cubicBezTo>
                  <a:pt x="271463" y="1859629"/>
                  <a:pt x="287338" y="1791367"/>
                  <a:pt x="314325" y="1667542"/>
                </a:cubicBezTo>
                <a:cubicBezTo>
                  <a:pt x="341312" y="1543717"/>
                  <a:pt x="365125" y="1380204"/>
                  <a:pt x="400050" y="1191292"/>
                </a:cubicBezTo>
                <a:cubicBezTo>
                  <a:pt x="434975" y="1002380"/>
                  <a:pt x="488950" y="708692"/>
                  <a:pt x="523875" y="534067"/>
                </a:cubicBezTo>
                <a:cubicBezTo>
                  <a:pt x="558800" y="359442"/>
                  <a:pt x="584200" y="227679"/>
                  <a:pt x="609600" y="143542"/>
                </a:cubicBezTo>
                <a:cubicBezTo>
                  <a:pt x="635000" y="59404"/>
                  <a:pt x="676275" y="29242"/>
                  <a:pt x="676275" y="29242"/>
                </a:cubicBezTo>
                <a:cubicBezTo>
                  <a:pt x="692150" y="5429"/>
                  <a:pt x="693737" y="-2508"/>
                  <a:pt x="704850" y="667"/>
                </a:cubicBezTo>
                <a:cubicBezTo>
                  <a:pt x="715963" y="3842"/>
                  <a:pt x="722313" y="16542"/>
                  <a:pt x="742950" y="48292"/>
                </a:cubicBezTo>
                <a:cubicBezTo>
                  <a:pt x="763587" y="80042"/>
                  <a:pt x="809625" y="119729"/>
                  <a:pt x="828675" y="191167"/>
                </a:cubicBezTo>
                <a:cubicBezTo>
                  <a:pt x="847725" y="262604"/>
                  <a:pt x="830263" y="337217"/>
                  <a:pt x="857250" y="476917"/>
                </a:cubicBezTo>
                <a:cubicBezTo>
                  <a:pt x="884238" y="616617"/>
                  <a:pt x="949325" y="845217"/>
                  <a:pt x="990600" y="1029367"/>
                </a:cubicBezTo>
                <a:cubicBezTo>
                  <a:pt x="1031875" y="1213517"/>
                  <a:pt x="1071563" y="1440529"/>
                  <a:pt x="1104900" y="1581817"/>
                </a:cubicBezTo>
                <a:cubicBezTo>
                  <a:pt x="1138238" y="1723104"/>
                  <a:pt x="1160463" y="1797717"/>
                  <a:pt x="1190625" y="1877092"/>
                </a:cubicBezTo>
                <a:cubicBezTo>
                  <a:pt x="1220788" y="1956467"/>
                  <a:pt x="1258888" y="2015205"/>
                  <a:pt x="1285875" y="2058067"/>
                </a:cubicBezTo>
                <a:cubicBezTo>
                  <a:pt x="1312862" y="2100929"/>
                  <a:pt x="1314450" y="2113630"/>
                  <a:pt x="1352550" y="2134267"/>
                </a:cubicBezTo>
                <a:cubicBezTo>
                  <a:pt x="1390650" y="2154904"/>
                  <a:pt x="1449388" y="2173955"/>
                  <a:pt x="1514475" y="2181892"/>
                </a:cubicBezTo>
              </a:path>
            </a:pathLst>
          </a:custGeom>
          <a:noFill/>
          <a:ln w="88900">
            <a:solidFill>
              <a:srgbClr val="64B2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7179276" y="703481"/>
            <a:ext cx="1680519" cy="1854368"/>
          </a:xfrm>
          <a:custGeom>
            <a:avLst/>
            <a:gdLst>
              <a:gd name="connsiteX0" fmla="*/ 0 w 1680519"/>
              <a:gd name="connsiteY0" fmla="*/ 1829654 h 1854368"/>
              <a:gd name="connsiteX1" fmla="*/ 259492 w 1680519"/>
              <a:gd name="connsiteY1" fmla="*/ 1706087 h 1854368"/>
              <a:gd name="connsiteX2" fmla="*/ 432486 w 1680519"/>
              <a:gd name="connsiteY2" fmla="*/ 1323027 h 1854368"/>
              <a:gd name="connsiteX3" fmla="*/ 605481 w 1680519"/>
              <a:gd name="connsiteY3" fmla="*/ 470411 h 1854368"/>
              <a:gd name="connsiteX4" fmla="*/ 729048 w 1680519"/>
              <a:gd name="connsiteY4" fmla="*/ 99708 h 1854368"/>
              <a:gd name="connsiteX5" fmla="*/ 790832 w 1680519"/>
              <a:gd name="connsiteY5" fmla="*/ 854 h 1854368"/>
              <a:gd name="connsiteX6" fmla="*/ 963827 w 1680519"/>
              <a:gd name="connsiteY6" fmla="*/ 136778 h 1854368"/>
              <a:gd name="connsiteX7" fmla="*/ 1124465 w 1680519"/>
              <a:gd name="connsiteY7" fmla="*/ 569265 h 1854368"/>
              <a:gd name="connsiteX8" fmla="*/ 1210962 w 1680519"/>
              <a:gd name="connsiteY8" fmla="*/ 1075892 h 1854368"/>
              <a:gd name="connsiteX9" fmla="*/ 1383956 w 1680519"/>
              <a:gd name="connsiteY9" fmla="*/ 1557805 h 1854368"/>
              <a:gd name="connsiteX10" fmla="*/ 1544594 w 1680519"/>
              <a:gd name="connsiteY10" fmla="*/ 1780227 h 1854368"/>
              <a:gd name="connsiteX11" fmla="*/ 1680519 w 1680519"/>
              <a:gd name="connsiteY11" fmla="*/ 1854368 h 185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0519" h="1854368">
                <a:moveTo>
                  <a:pt x="0" y="1829654"/>
                </a:moveTo>
                <a:cubicBezTo>
                  <a:pt x="93705" y="1810089"/>
                  <a:pt x="187411" y="1790525"/>
                  <a:pt x="259492" y="1706087"/>
                </a:cubicBezTo>
                <a:cubicBezTo>
                  <a:pt x="331573" y="1621649"/>
                  <a:pt x="374821" y="1528973"/>
                  <a:pt x="432486" y="1323027"/>
                </a:cubicBezTo>
                <a:cubicBezTo>
                  <a:pt x="490151" y="1117081"/>
                  <a:pt x="556054" y="674297"/>
                  <a:pt x="605481" y="470411"/>
                </a:cubicBezTo>
                <a:cubicBezTo>
                  <a:pt x="654908" y="266525"/>
                  <a:pt x="698156" y="177967"/>
                  <a:pt x="729048" y="99708"/>
                </a:cubicBezTo>
                <a:cubicBezTo>
                  <a:pt x="759940" y="21448"/>
                  <a:pt x="751702" y="-5324"/>
                  <a:pt x="790832" y="854"/>
                </a:cubicBezTo>
                <a:cubicBezTo>
                  <a:pt x="829962" y="7032"/>
                  <a:pt x="908222" y="42043"/>
                  <a:pt x="963827" y="136778"/>
                </a:cubicBezTo>
                <a:cubicBezTo>
                  <a:pt x="1019433" y="231513"/>
                  <a:pt x="1083276" y="412746"/>
                  <a:pt x="1124465" y="569265"/>
                </a:cubicBezTo>
                <a:cubicBezTo>
                  <a:pt x="1165654" y="725784"/>
                  <a:pt x="1167713" y="911135"/>
                  <a:pt x="1210962" y="1075892"/>
                </a:cubicBezTo>
                <a:cubicBezTo>
                  <a:pt x="1254211" y="1240649"/>
                  <a:pt x="1328351" y="1440416"/>
                  <a:pt x="1383956" y="1557805"/>
                </a:cubicBezTo>
                <a:cubicBezTo>
                  <a:pt x="1439561" y="1675194"/>
                  <a:pt x="1495167" y="1730800"/>
                  <a:pt x="1544594" y="1780227"/>
                </a:cubicBezTo>
                <a:cubicBezTo>
                  <a:pt x="1594021" y="1829654"/>
                  <a:pt x="1604319" y="1854368"/>
                  <a:pt x="1680519" y="1854368"/>
                </a:cubicBezTo>
              </a:path>
            </a:pathLst>
          </a:custGeom>
          <a:noFill/>
          <a:ln w="88900">
            <a:solidFill>
              <a:srgbClr val="F0BF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989916" y="703481"/>
            <a:ext cx="45719" cy="18365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56609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8650" y="292608"/>
            <a:ext cx="7886700" cy="512753"/>
          </a:xfrm>
        </p:spPr>
        <p:txBody>
          <a:bodyPr>
            <a:normAutofit fontScale="90000"/>
          </a:bodyPr>
          <a:lstStyle/>
          <a:p>
            <a:r>
              <a:rPr lang="en-US" dirty="0" err="1"/>
              <a:t>Bayes</a:t>
            </a:r>
            <a:r>
              <a:rPr lang="en-US" dirty="0"/>
              <a:t> rule</a:t>
            </a:r>
          </a:p>
        </p:txBody>
      </p:sp>
      <mc:AlternateContent xmlns:mc="http://schemas.openxmlformats.org/markup-compatibility/2006" xmlns:a14="http://schemas.microsoft.com/office/drawing/2010/main">
        <mc:Choice Requires="a14">
          <p:sp>
            <p:nvSpPr>
              <p:cNvPr id="13" name="Content Placeholder 1"/>
              <p:cNvSpPr txBox="1">
                <a:spLocks/>
              </p:cNvSpPr>
              <p:nvPr/>
            </p:nvSpPr>
            <p:spPr bwMode="auto">
              <a:xfrm>
                <a:off x="436745" y="980437"/>
                <a:ext cx="8305800" cy="22860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292100" lvl="1" indent="-292100" eaLnBrk="1" hangingPunct="1">
                  <a:spcBef>
                    <a:spcPct val="10000"/>
                  </a:spcBef>
                  <a:spcAft>
                    <a:spcPts val="400"/>
                  </a:spcAft>
                  <a:buClr>
                    <a:srgbClr val="0C7B9C"/>
                  </a:buClr>
                  <a:buSzPct val="75000"/>
                </a:pPr>
                <a:r>
                  <a:rPr kumimoji="0" lang="en-US" sz="2400" b="0" u="none" strike="noStrike" kern="0" cap="none" spc="0" normalizeH="0" baseline="0" noProof="0" dirty="0">
                    <a:ln>
                      <a:noFill/>
                    </a:ln>
                    <a:solidFill>
                      <a:schemeClr val="tx1"/>
                    </a:solidFill>
                    <a:effectLst/>
                    <a:uLnTx/>
                    <a:uFillTx/>
                    <a:latin typeface="+mn-lt"/>
                  </a:rPr>
                  <a:t>A way to find conditional probabilities for one variable when the reverse conditional probabilities are known.</a:t>
                </a:r>
              </a:p>
              <a:p>
                <a:pPr marL="292100" lvl="1" indent="-292100" algn="ctr">
                  <a:spcBef>
                    <a:spcPct val="10000"/>
                  </a:spcBef>
                  <a:spcAft>
                    <a:spcPts val="400"/>
                  </a:spcAft>
                  <a:buClr>
                    <a:srgbClr val="0C7B9C"/>
                  </a:buClr>
                  <a:buSzPct val="75000"/>
                </a:pPr>
                <a:r>
                  <a:rPr kumimoji="0" lang="en-US" sz="2400" b="0" i="1" u="none" strike="noStrike" kern="0" cap="none" spc="0" normalizeH="0" baseline="0" noProof="0" dirty="0">
                    <a:ln>
                      <a:noFill/>
                    </a:ln>
                    <a:solidFill>
                      <a:schemeClr val="tx1"/>
                    </a:solidFill>
                    <a:effectLst/>
                    <a:uLnTx/>
                    <a:uFillTx/>
                    <a:latin typeface="+mn-lt"/>
                  </a:rPr>
                  <a:t>p</a:t>
                </a:r>
                <a:r>
                  <a:rPr kumimoji="0" lang="en-US" sz="2400" b="0" i="0" u="none" strike="noStrike" kern="0" cap="none" spc="0" normalizeH="0" baseline="0" noProof="0" dirty="0">
                    <a:ln>
                      <a:noFill/>
                    </a:ln>
                    <a:solidFill>
                      <a:schemeClr val="tx1"/>
                    </a:solidFill>
                    <a:effectLst/>
                    <a:uLnTx/>
                    <a:uFillTx/>
                    <a:latin typeface="+mn-lt"/>
                  </a:rPr>
                  <a:t>( </a:t>
                </a:r>
                <a:r>
                  <a:rPr kumimoji="0" lang="en-US" sz="2400" b="0" i="1" u="none" strike="noStrike" kern="0" cap="none" spc="0" normalizeH="0" baseline="0" noProof="0" dirty="0">
                    <a:ln>
                      <a:noFill/>
                    </a:ln>
                    <a:solidFill>
                      <a:schemeClr val="tx1"/>
                    </a:solidFill>
                    <a:effectLst/>
                    <a:uLnTx/>
                    <a:uFillTx/>
                    <a:latin typeface="+mn-lt"/>
                  </a:rPr>
                  <a:t>B</a:t>
                </a:r>
                <a:r>
                  <a:rPr kumimoji="0" lang="en-US" sz="2400" b="0" u="none" strike="noStrike" kern="0" cap="none" spc="0" normalizeH="0" baseline="0" noProof="0" dirty="0">
                    <a:ln>
                      <a:noFill/>
                    </a:ln>
                    <a:solidFill>
                      <a:schemeClr val="tx1"/>
                    </a:solidFill>
                    <a:effectLst/>
                    <a:uLnTx/>
                    <a:uFillTx/>
                    <a:latin typeface="+mn-lt"/>
                  </a:rPr>
                  <a:t> | </a:t>
                </a:r>
                <a:r>
                  <a:rPr kumimoji="0" lang="en-US" sz="2400" b="0" i="1" u="none" strike="noStrike" kern="0" cap="none" spc="0" normalizeH="0" baseline="0" noProof="0" dirty="0">
                    <a:ln>
                      <a:noFill/>
                    </a:ln>
                    <a:solidFill>
                      <a:schemeClr val="tx1"/>
                    </a:solidFill>
                    <a:effectLst/>
                    <a:uLnTx/>
                    <a:uFillTx/>
                    <a:latin typeface="+mn-lt"/>
                  </a:rPr>
                  <a:t>A</a:t>
                </a:r>
                <a:r>
                  <a:rPr kumimoji="0" lang="en-US" sz="2400" b="0" i="0" u="none" strike="noStrike" kern="0" cap="none" spc="0" normalizeH="0" baseline="0" noProof="0" dirty="0">
                    <a:ln>
                      <a:noFill/>
                    </a:ln>
                    <a:solidFill>
                      <a:schemeClr val="tx1"/>
                    </a:solidFill>
                    <a:effectLst/>
                    <a:uLnTx/>
                    <a:uFillTx/>
                    <a:latin typeface="+mn-lt"/>
                  </a:rPr>
                  <a:t> ) = </a:t>
                </a:r>
                <a:r>
                  <a:rPr kumimoji="0" lang="en-US" sz="2400" b="0" i="1" u="none" strike="noStrike" kern="0" cap="none" spc="0" normalizeH="0" baseline="0" noProof="0" dirty="0">
                    <a:ln>
                      <a:noFill/>
                    </a:ln>
                    <a:solidFill>
                      <a:schemeClr val="tx1"/>
                    </a:solidFill>
                    <a:effectLst/>
                    <a:uLnTx/>
                    <a:uFillTx/>
                    <a:latin typeface="+mn-lt"/>
                  </a:rPr>
                  <a:t>p</a:t>
                </a:r>
                <a:r>
                  <a:rPr kumimoji="0" lang="en-US" sz="2400" b="0" i="0" u="none" strike="noStrike" kern="0" cap="none" spc="0" normalizeH="0" baseline="0" noProof="0" dirty="0">
                    <a:ln>
                      <a:noFill/>
                    </a:ln>
                    <a:solidFill>
                      <a:schemeClr val="tx1"/>
                    </a:solidFill>
                    <a:effectLst/>
                    <a:uLnTx/>
                    <a:uFillTx/>
                    <a:latin typeface="+mn-lt"/>
                  </a:rPr>
                  <a:t>( </a:t>
                </a:r>
                <a:r>
                  <a:rPr kumimoji="0" lang="en-US" sz="2400" b="0" i="1" u="none" strike="noStrike" kern="0" cap="none" spc="0" normalizeH="0" baseline="0" noProof="0" dirty="0">
                    <a:ln>
                      <a:noFill/>
                    </a:ln>
                    <a:solidFill>
                      <a:schemeClr val="tx1"/>
                    </a:solidFill>
                    <a:effectLst/>
                    <a:uLnTx/>
                    <a:uFillTx/>
                    <a:latin typeface="+mn-lt"/>
                  </a:rPr>
                  <a:t>A </a:t>
                </a:r>
                <a:r>
                  <a:rPr kumimoji="0" lang="en-US" sz="2400" b="0" u="none" strike="noStrike" kern="0" cap="none" spc="0" normalizeH="0" baseline="0" noProof="0" dirty="0">
                    <a:ln>
                      <a:noFill/>
                    </a:ln>
                    <a:solidFill>
                      <a:schemeClr val="tx1"/>
                    </a:solidFill>
                    <a:effectLst/>
                    <a:uLnTx/>
                    <a:uFillTx/>
                    <a:latin typeface="+mn-lt"/>
                  </a:rPr>
                  <a:t>|</a:t>
                </a:r>
                <a:r>
                  <a:rPr kumimoji="0" lang="en-US" sz="2400" b="0" i="0" u="none" strike="noStrike" kern="0" cap="none" spc="0" normalizeH="0" baseline="0" noProof="0" dirty="0">
                    <a:ln>
                      <a:noFill/>
                    </a:ln>
                    <a:solidFill>
                      <a:schemeClr val="tx1"/>
                    </a:solidFill>
                    <a:effectLst/>
                    <a:uLnTx/>
                    <a:uFillTx/>
                    <a:latin typeface="+mn-lt"/>
                  </a:rPr>
                  <a:t> </a:t>
                </a:r>
                <a:r>
                  <a:rPr kumimoji="0" lang="en-US" sz="2400" b="0" i="1" u="none" strike="noStrike" kern="0" cap="none" spc="0" normalizeH="0" baseline="0" noProof="0" dirty="0">
                    <a:ln>
                      <a:noFill/>
                    </a:ln>
                    <a:solidFill>
                      <a:schemeClr val="tx1"/>
                    </a:solidFill>
                    <a:effectLst/>
                    <a:uLnTx/>
                    <a:uFillTx/>
                    <a:latin typeface="+mn-lt"/>
                  </a:rPr>
                  <a:t>B</a:t>
                </a:r>
                <a:r>
                  <a:rPr kumimoji="0" lang="en-US" sz="2400" b="0" i="0" u="none" strike="noStrike" kern="0" cap="none" spc="0" normalizeH="0" baseline="0" noProof="0" dirty="0">
                    <a:ln>
                      <a:noFill/>
                    </a:ln>
                    <a:solidFill>
                      <a:schemeClr val="tx1"/>
                    </a:solidFill>
                    <a:effectLst/>
                    <a:uLnTx/>
                    <a:uFillTx/>
                    <a:latin typeface="+mn-lt"/>
                  </a:rPr>
                  <a:t> ) </a:t>
                </a:r>
                <a:r>
                  <a:rPr kumimoji="0" lang="en-US" sz="2400" b="0" i="0" u="none" strike="noStrike" kern="0" cap="none" spc="0" normalizeH="0" baseline="0" noProof="0" dirty="0">
                    <a:ln>
                      <a:noFill/>
                    </a:ln>
                    <a:solidFill>
                      <a:schemeClr val="tx1"/>
                    </a:solidFill>
                    <a:effectLst/>
                    <a:uLnTx/>
                    <a:uFillTx/>
                    <a:latin typeface="+mn-lt"/>
                    <a:sym typeface="Symbol"/>
                  </a:rPr>
                  <a:t></a:t>
                </a:r>
                <a:r>
                  <a:rPr kumimoji="0" lang="en-US" sz="2400" b="0" i="0" u="none" strike="noStrike" kern="0" cap="none" spc="0" normalizeH="0" baseline="0" noProof="0" dirty="0">
                    <a:ln>
                      <a:noFill/>
                    </a:ln>
                    <a:solidFill>
                      <a:schemeClr val="tx1"/>
                    </a:solidFill>
                    <a:effectLst/>
                    <a:uLnTx/>
                    <a:uFillTx/>
                    <a:latin typeface="+mn-lt"/>
                  </a:rPr>
                  <a:t> </a:t>
                </a:r>
                <a14:m>
                  <m:oMath xmlns:m="http://schemas.openxmlformats.org/officeDocument/2006/math">
                    <m:f>
                      <m:fPr>
                        <m:ctrlP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rPr>
                        </m:ctrlPr>
                      </m:fPr>
                      <m:num>
                        <m:r>
                          <m:rPr>
                            <m:nor/>
                          </m:rPr>
                          <a:rPr lang="en-US" sz="2400" i="1" kern="0" dirty="0"/>
                          <m:t>p</m:t>
                        </m:r>
                        <m:r>
                          <m:rPr>
                            <m:nor/>
                          </m:rPr>
                          <a:rPr lang="en-US" sz="2400" kern="0" dirty="0"/>
                          <m:t>( </m:t>
                        </m:r>
                        <m:r>
                          <m:rPr>
                            <m:nor/>
                          </m:rPr>
                          <a:rPr lang="en-US" sz="2400" i="1" kern="0" dirty="0"/>
                          <m:t>B</m:t>
                        </m:r>
                        <m:r>
                          <m:rPr>
                            <m:nor/>
                          </m:rPr>
                          <a:rPr lang="en-US" sz="2400" kern="0" dirty="0"/>
                          <m:t> )</m:t>
                        </m:r>
                      </m:num>
                      <m:den>
                        <m:r>
                          <m:rPr>
                            <m:nor/>
                          </m:rPr>
                          <a:rPr lang="en-US" sz="2400" i="1" kern="0" dirty="0"/>
                          <m:t>p</m:t>
                        </m:r>
                        <m:r>
                          <m:rPr>
                            <m:nor/>
                          </m:rPr>
                          <a:rPr lang="en-US" sz="2400" kern="0" dirty="0"/>
                          <m:t>( </m:t>
                        </m:r>
                        <m:r>
                          <m:rPr>
                            <m:nor/>
                          </m:rPr>
                          <a:rPr lang="en-US" sz="2400" i="1" kern="0" dirty="0"/>
                          <m:t>A</m:t>
                        </m:r>
                        <m:r>
                          <m:rPr>
                            <m:nor/>
                          </m:rPr>
                          <a:rPr lang="en-US" sz="2400" kern="0" dirty="0"/>
                          <m:t> )</m:t>
                        </m:r>
                      </m:den>
                    </m:f>
                  </m:oMath>
                </a14:m>
                <a:endParaRPr lang="en-US" sz="2400" b="0" kern="0" dirty="0">
                  <a:latin typeface="+mn-lt"/>
                </a:endParaRPr>
              </a:p>
              <a:p>
                <a:pPr marL="292100" lvl="1" indent="-292100" algn="ctr" eaLnBrk="1" hangingPunct="1">
                  <a:spcBef>
                    <a:spcPct val="10000"/>
                  </a:spcBef>
                  <a:spcAft>
                    <a:spcPts val="400"/>
                  </a:spcAft>
                  <a:buClr>
                    <a:srgbClr val="0C7B9C"/>
                  </a:buClr>
                  <a:buSzPct val="75000"/>
                </a:pPr>
                <a:r>
                  <a:rPr lang="en-US" sz="2000" b="0" kern="0" dirty="0">
                    <a:latin typeface="+mn-lt"/>
                  </a:rPr>
                  <a:t>where </a:t>
                </a:r>
                <a:r>
                  <a:rPr lang="en-US" sz="2000" b="0" i="1" dirty="0">
                    <a:latin typeface="+mn-lt"/>
                  </a:rPr>
                  <a:t>p</a:t>
                </a:r>
                <a:r>
                  <a:rPr lang="en-US" sz="2000" b="0" dirty="0">
                    <a:latin typeface="+mn-lt"/>
                  </a:rPr>
                  <a:t>( </a:t>
                </a:r>
                <a:r>
                  <a:rPr lang="en-US" sz="2000" b="0" i="1" dirty="0">
                    <a:latin typeface="+mn-lt"/>
                  </a:rPr>
                  <a:t>A</a:t>
                </a:r>
                <a:r>
                  <a:rPr lang="en-US" sz="2000" b="0" dirty="0">
                    <a:latin typeface="+mn-lt"/>
                  </a:rPr>
                  <a:t> ) = </a:t>
                </a:r>
                <a:r>
                  <a:rPr lang="en-US" sz="2000" b="0" i="1" dirty="0">
                    <a:latin typeface="+mn-lt"/>
                  </a:rPr>
                  <a:t>p</a:t>
                </a:r>
                <a:r>
                  <a:rPr lang="en-US" sz="2000" b="0" dirty="0">
                    <a:latin typeface="+mn-lt"/>
                  </a:rPr>
                  <a:t>( </a:t>
                </a:r>
                <a:r>
                  <a:rPr lang="en-US" sz="2000" b="0" i="1" dirty="0">
                    <a:latin typeface="+mn-lt"/>
                  </a:rPr>
                  <a:t>A, B</a:t>
                </a:r>
                <a:r>
                  <a:rPr lang="en-US" sz="2000" b="0" dirty="0">
                    <a:latin typeface="+mn-lt"/>
                  </a:rPr>
                  <a:t> ) + </a:t>
                </a:r>
                <a:r>
                  <a:rPr lang="en-US" sz="2000" b="0" i="1" dirty="0">
                    <a:latin typeface="+mn-lt"/>
                  </a:rPr>
                  <a:t>p</a:t>
                </a:r>
                <a:r>
                  <a:rPr lang="en-US" sz="2000" b="0" dirty="0">
                    <a:latin typeface="+mn-lt"/>
                  </a:rPr>
                  <a:t>( </a:t>
                </a:r>
                <a:r>
                  <a:rPr lang="en-US" sz="2000" b="0" i="1" dirty="0">
                    <a:latin typeface="+mn-lt"/>
                  </a:rPr>
                  <a:t>A</a:t>
                </a:r>
                <a:r>
                  <a:rPr lang="en-US" sz="2000" b="0" dirty="0">
                    <a:latin typeface="+mn-lt"/>
                  </a:rPr>
                  <a:t>, not </a:t>
                </a:r>
                <a:r>
                  <a:rPr lang="en-US" sz="2000" b="0" i="1" dirty="0">
                    <a:latin typeface="+mn-lt"/>
                  </a:rPr>
                  <a:t>B</a:t>
                </a:r>
                <a:r>
                  <a:rPr lang="en-US" sz="2000" b="0" dirty="0">
                    <a:latin typeface="+mn-lt"/>
                  </a:rPr>
                  <a:t> )</a:t>
                </a:r>
              </a:p>
              <a:p>
                <a:pPr marL="292100" lvl="1" indent="-292100" algn="ctr">
                  <a:spcBef>
                    <a:spcPct val="10000"/>
                  </a:spcBef>
                  <a:spcAft>
                    <a:spcPts val="400"/>
                  </a:spcAft>
                  <a:buClr>
                    <a:srgbClr val="0C7B9C"/>
                  </a:buClr>
                  <a:buSzPct val="75000"/>
                </a:pPr>
                <a:r>
                  <a:rPr lang="en-US" sz="2400" i="1" kern="0" dirty="0"/>
                  <a:t>p</a:t>
                </a:r>
                <a:r>
                  <a:rPr lang="en-US" sz="2400" kern="0" dirty="0"/>
                  <a:t>( </a:t>
                </a:r>
                <a:r>
                  <a:rPr lang="en-US" sz="2400" i="1" kern="0" dirty="0"/>
                  <a:t>spam</a:t>
                </a:r>
                <a:r>
                  <a:rPr lang="en-US" sz="2400" kern="0" dirty="0"/>
                  <a:t> | text ) = </a:t>
                </a:r>
                <a:r>
                  <a:rPr lang="en-US" sz="2400" i="1" kern="0" dirty="0"/>
                  <a:t>p</a:t>
                </a:r>
                <a:r>
                  <a:rPr lang="en-US" sz="2400" kern="0" dirty="0"/>
                  <a:t>( text</a:t>
                </a:r>
                <a:r>
                  <a:rPr lang="en-US" sz="2400" i="1" kern="0" dirty="0"/>
                  <a:t> </a:t>
                </a:r>
                <a:r>
                  <a:rPr lang="en-US" sz="2400" kern="0" dirty="0"/>
                  <a:t>| spam ) </a:t>
                </a:r>
                <a:r>
                  <a:rPr lang="en-US" sz="2400" kern="0" dirty="0">
                    <a:sym typeface="Symbol"/>
                  </a:rPr>
                  <a:t></a:t>
                </a:r>
                <a:r>
                  <a:rPr lang="en-US" sz="2400" kern="0" dirty="0"/>
                  <a:t> </a:t>
                </a:r>
                <a14:m>
                  <m:oMath xmlns:m="http://schemas.openxmlformats.org/officeDocument/2006/math">
                    <m:f>
                      <m:fPr>
                        <m:ctrlPr>
                          <a:rPr lang="en-US" sz="2400" i="1" kern="0">
                            <a:latin typeface="Cambria Math" panose="02040503050406030204" pitchFamily="18" charset="0"/>
                          </a:rPr>
                        </m:ctrlPr>
                      </m:fPr>
                      <m:num>
                        <m:r>
                          <m:rPr>
                            <m:nor/>
                          </m:rPr>
                          <a:rPr lang="en-US" sz="2400" i="1" kern="0" dirty="0"/>
                          <m:t>p</m:t>
                        </m:r>
                        <m:r>
                          <m:rPr>
                            <m:nor/>
                          </m:rPr>
                          <a:rPr lang="en-US" sz="2400" kern="0" dirty="0"/>
                          <m:t>( </m:t>
                        </m:r>
                        <m:r>
                          <m:rPr>
                            <m:nor/>
                          </m:rPr>
                          <a:rPr lang="en-US" sz="2400" b="0" i="0" kern="0" dirty="0" smtClean="0"/>
                          <m:t>spa</m:t>
                        </m:r>
                        <m:r>
                          <m:rPr>
                            <m:nor/>
                          </m:rPr>
                          <a:rPr lang="en-US" sz="2400" b="0" i="1" kern="0" dirty="0" smtClean="0"/>
                          <m:t>m</m:t>
                        </m:r>
                        <m:r>
                          <m:rPr>
                            <m:nor/>
                          </m:rPr>
                          <a:rPr lang="en-US" sz="2400" kern="0" dirty="0"/>
                          <m:t> )</m:t>
                        </m:r>
                      </m:num>
                      <m:den>
                        <m:r>
                          <m:rPr>
                            <m:nor/>
                          </m:rPr>
                          <a:rPr lang="en-US" sz="2400" i="1" kern="0" dirty="0"/>
                          <m:t>p</m:t>
                        </m:r>
                        <m:r>
                          <m:rPr>
                            <m:nor/>
                          </m:rPr>
                          <a:rPr lang="en-US" sz="2400" kern="0" dirty="0"/>
                          <m:t>( </m:t>
                        </m:r>
                        <m:r>
                          <m:rPr>
                            <m:nor/>
                          </m:rPr>
                          <a:rPr lang="en-US" sz="2400" b="0" i="1" kern="0" dirty="0" smtClean="0"/>
                          <m:t>text</m:t>
                        </m:r>
                        <m:r>
                          <m:rPr>
                            <m:nor/>
                          </m:rPr>
                          <a:rPr lang="en-US" sz="2400" kern="0" dirty="0"/>
                          <m:t> )</m:t>
                        </m:r>
                      </m:den>
                    </m:f>
                  </m:oMath>
                </a14:m>
                <a:endParaRPr lang="en-US" sz="2400" kern="0" dirty="0"/>
              </a:p>
              <a:p>
                <a:pPr marL="292100" lvl="1" indent="-292100" algn="ctr" eaLnBrk="1" hangingPunct="1">
                  <a:spcBef>
                    <a:spcPct val="10000"/>
                  </a:spcBef>
                  <a:spcAft>
                    <a:spcPts val="400"/>
                  </a:spcAft>
                  <a:buClr>
                    <a:srgbClr val="0C7B9C"/>
                  </a:buClr>
                  <a:buSzPct val="75000"/>
                </a:pPr>
                <a:endParaRPr lang="en-US" sz="2400" b="0" dirty="0">
                  <a:latin typeface="+mn-lt"/>
                </a:endParaRPr>
              </a:p>
            </p:txBody>
          </p:sp>
        </mc:Choice>
        <mc:Fallback xmlns="">
          <p:sp>
            <p:nvSpPr>
              <p:cNvPr id="13" name="Content Placeholder 1"/>
              <p:cNvSpPr txBox="1">
                <a:spLocks noRot="1" noChangeAspect="1" noMove="1" noResize="1" noEditPoints="1" noAdjustHandles="1" noChangeArrowheads="1" noChangeShapeType="1" noTextEdit="1"/>
              </p:cNvSpPr>
              <p:nvPr/>
            </p:nvSpPr>
            <p:spPr bwMode="auto">
              <a:xfrm>
                <a:off x="436745" y="980437"/>
                <a:ext cx="8305800" cy="2286000"/>
              </a:xfrm>
              <a:prstGeom prst="rect">
                <a:avLst/>
              </a:prstGeom>
              <a:blipFill>
                <a:blip r:embed="rId3"/>
                <a:stretch>
                  <a:fillRect l="-1175" t="-2133" r="-73" b="-19733"/>
                </a:stretch>
              </a:blipFill>
              <a:ln w="12700">
                <a:noFill/>
                <a:miter lim="800000"/>
                <a:headEnd/>
                <a:tailEnd/>
              </a:ln>
            </p:spPr>
            <p:txBody>
              <a:bodyPr/>
              <a:lstStyle/>
              <a:p>
                <a:r>
                  <a:rPr lang="en-US">
                    <a:noFill/>
                  </a:rPr>
                  <a:t> </a:t>
                </a:r>
              </a:p>
            </p:txBody>
          </p:sp>
        </mc:Fallback>
      </mc:AlternateContent>
      <p:grpSp>
        <p:nvGrpSpPr>
          <p:cNvPr id="15" name="Group 14"/>
          <p:cNvGrpSpPr/>
          <p:nvPr/>
        </p:nvGrpSpPr>
        <p:grpSpPr>
          <a:xfrm>
            <a:off x="1160645" y="3758665"/>
            <a:ext cx="6898910" cy="2981572"/>
            <a:chOff x="1219200" y="2743200"/>
            <a:chExt cx="6898910" cy="2981572"/>
          </a:xfrm>
        </p:grpSpPr>
        <p:sp>
          <p:nvSpPr>
            <p:cNvPr id="16" name="Rounded Rectangle 15"/>
            <p:cNvSpPr/>
            <p:nvPr/>
          </p:nvSpPr>
          <p:spPr bwMode="auto">
            <a:xfrm>
              <a:off x="1219200" y="2743200"/>
              <a:ext cx="6705600" cy="2981572"/>
            </a:xfrm>
            <a:prstGeom prst="roundRect">
              <a:avLst/>
            </a:prstGeom>
            <a:solidFill>
              <a:srgbClr val="FFFF99"/>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p:txBody>
        </p:sp>
        <p:sp>
          <p:nvSpPr>
            <p:cNvPr id="17" name="Oval 16"/>
            <p:cNvSpPr/>
            <p:nvPr/>
          </p:nvSpPr>
          <p:spPr bwMode="auto">
            <a:xfrm rot="2151674">
              <a:off x="3071406" y="3214995"/>
              <a:ext cx="3374962" cy="1990066"/>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p:txBody>
        </p:sp>
        <p:sp>
          <p:nvSpPr>
            <p:cNvPr id="18" name="Oval 17"/>
            <p:cNvSpPr/>
            <p:nvPr/>
          </p:nvSpPr>
          <p:spPr bwMode="auto">
            <a:xfrm rot="-2160000">
              <a:off x="1620252" y="3227891"/>
              <a:ext cx="3374962" cy="1990066"/>
            </a:xfrm>
            <a:prstGeom prst="ellipse">
              <a:avLst/>
            </a:prstGeom>
            <a:solidFill>
              <a:schemeClr val="accent2">
                <a:lumMod val="60000"/>
                <a:lumOff val="40000"/>
                <a:alpha val="49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p:txBody>
        </p:sp>
        <p:sp>
          <p:nvSpPr>
            <p:cNvPr id="19" name="TextBox 18"/>
            <p:cNvSpPr txBox="1"/>
            <p:nvPr/>
          </p:nvSpPr>
          <p:spPr>
            <a:xfrm>
              <a:off x="2209800" y="4495800"/>
              <a:ext cx="1219200" cy="369332"/>
            </a:xfrm>
            <a:prstGeom prst="rect">
              <a:avLst/>
            </a:prstGeom>
            <a:noFill/>
          </p:spPr>
          <p:txBody>
            <a:bodyPr wrap="square" rtlCol="0">
              <a:spAutoFit/>
            </a:bodyPr>
            <a:lstStyle/>
            <a:p>
              <a:r>
                <a:rPr lang="en-US" sz="1800" dirty="0"/>
                <a:t>(</a:t>
              </a:r>
              <a:r>
                <a:rPr lang="en-US" sz="1800" i="1" dirty="0"/>
                <a:t>A</a:t>
              </a:r>
              <a:r>
                <a:rPr lang="en-US" sz="1800" dirty="0"/>
                <a:t>, not </a:t>
              </a:r>
              <a:r>
                <a:rPr lang="en-US" sz="1800" i="1" dirty="0"/>
                <a:t>B</a:t>
              </a:r>
              <a:r>
                <a:rPr lang="en-US" sz="1800" dirty="0"/>
                <a:t>)</a:t>
              </a:r>
            </a:p>
          </p:txBody>
        </p:sp>
        <p:sp>
          <p:nvSpPr>
            <p:cNvPr id="20" name="TextBox 19"/>
            <p:cNvSpPr txBox="1"/>
            <p:nvPr/>
          </p:nvSpPr>
          <p:spPr>
            <a:xfrm>
              <a:off x="5410200" y="3429000"/>
              <a:ext cx="407484" cy="461665"/>
            </a:xfrm>
            <a:prstGeom prst="rect">
              <a:avLst/>
            </a:prstGeom>
            <a:solidFill>
              <a:schemeClr val="bg1"/>
            </a:solidFill>
            <a:ln>
              <a:solidFill>
                <a:schemeClr val="accent1"/>
              </a:solidFill>
            </a:ln>
          </p:spPr>
          <p:txBody>
            <a:bodyPr wrap="none" rtlCol="0">
              <a:spAutoFit/>
            </a:bodyPr>
            <a:lstStyle/>
            <a:p>
              <a:r>
                <a:rPr lang="en-US" sz="2400" i="1" dirty="0"/>
                <a:t>B</a:t>
              </a:r>
            </a:p>
          </p:txBody>
        </p:sp>
        <p:sp>
          <p:nvSpPr>
            <p:cNvPr id="21" name="TextBox 20"/>
            <p:cNvSpPr txBox="1"/>
            <p:nvPr/>
          </p:nvSpPr>
          <p:spPr>
            <a:xfrm>
              <a:off x="3581400" y="3581400"/>
              <a:ext cx="919867" cy="369332"/>
            </a:xfrm>
            <a:prstGeom prst="rect">
              <a:avLst/>
            </a:prstGeom>
            <a:noFill/>
          </p:spPr>
          <p:txBody>
            <a:bodyPr wrap="none" rtlCol="0">
              <a:spAutoFit/>
            </a:bodyPr>
            <a:lstStyle/>
            <a:p>
              <a:pPr algn="ctr"/>
              <a:r>
                <a:rPr lang="en-US" sz="1800" dirty="0"/>
                <a:t>( </a:t>
              </a:r>
              <a:r>
                <a:rPr lang="en-US" sz="1800" i="1" dirty="0"/>
                <a:t>A</a:t>
              </a:r>
              <a:r>
                <a:rPr lang="en-US" sz="1800" dirty="0"/>
                <a:t>, </a:t>
              </a:r>
              <a:r>
                <a:rPr lang="en-US" sz="1800" i="1" dirty="0"/>
                <a:t>B</a:t>
              </a:r>
              <a:r>
                <a:rPr lang="en-US" sz="1800" dirty="0"/>
                <a:t> )</a:t>
              </a:r>
            </a:p>
          </p:txBody>
        </p:sp>
        <p:sp>
          <p:nvSpPr>
            <p:cNvPr id="22" name="TextBox 21"/>
            <p:cNvSpPr txBox="1"/>
            <p:nvPr/>
          </p:nvSpPr>
          <p:spPr>
            <a:xfrm>
              <a:off x="4648200" y="4495800"/>
              <a:ext cx="1219200" cy="369332"/>
            </a:xfrm>
            <a:prstGeom prst="rect">
              <a:avLst/>
            </a:prstGeom>
            <a:noFill/>
          </p:spPr>
          <p:txBody>
            <a:bodyPr wrap="square" rtlCol="0">
              <a:spAutoFit/>
            </a:bodyPr>
            <a:lstStyle/>
            <a:p>
              <a:r>
                <a:rPr lang="en-US" sz="1800" dirty="0"/>
                <a:t>(not </a:t>
              </a:r>
              <a:r>
                <a:rPr lang="en-US" sz="1800" i="1" dirty="0"/>
                <a:t>A</a:t>
              </a:r>
              <a:r>
                <a:rPr lang="en-US" sz="1800" dirty="0"/>
                <a:t>, </a:t>
              </a:r>
              <a:r>
                <a:rPr lang="en-US" sz="1800" i="1" dirty="0"/>
                <a:t>B</a:t>
              </a:r>
              <a:r>
                <a:rPr lang="en-US" sz="1800" dirty="0"/>
                <a:t>)</a:t>
              </a:r>
            </a:p>
          </p:txBody>
        </p:sp>
        <p:sp>
          <p:nvSpPr>
            <p:cNvPr id="23" name="TextBox 22"/>
            <p:cNvSpPr txBox="1"/>
            <p:nvPr/>
          </p:nvSpPr>
          <p:spPr>
            <a:xfrm>
              <a:off x="2259516" y="3429000"/>
              <a:ext cx="407484" cy="461665"/>
            </a:xfrm>
            <a:prstGeom prst="rect">
              <a:avLst/>
            </a:prstGeom>
            <a:solidFill>
              <a:schemeClr val="bg1"/>
            </a:solidFill>
            <a:ln>
              <a:solidFill>
                <a:srgbClr val="00B0F0"/>
              </a:solidFill>
            </a:ln>
          </p:spPr>
          <p:txBody>
            <a:bodyPr wrap="none" rtlCol="0">
              <a:spAutoFit/>
            </a:bodyPr>
            <a:lstStyle/>
            <a:p>
              <a:r>
                <a:rPr lang="en-US" sz="2400" i="1" dirty="0"/>
                <a:t>A</a:t>
              </a:r>
            </a:p>
          </p:txBody>
        </p:sp>
        <p:sp>
          <p:nvSpPr>
            <p:cNvPr id="24" name="TextBox 23"/>
            <p:cNvSpPr txBox="1"/>
            <p:nvPr/>
          </p:nvSpPr>
          <p:spPr>
            <a:xfrm>
              <a:off x="6096000" y="3135868"/>
              <a:ext cx="1676400" cy="369332"/>
            </a:xfrm>
            <a:prstGeom prst="rect">
              <a:avLst/>
            </a:prstGeom>
            <a:noFill/>
          </p:spPr>
          <p:txBody>
            <a:bodyPr wrap="square" rtlCol="0">
              <a:spAutoFit/>
            </a:bodyPr>
            <a:lstStyle/>
            <a:p>
              <a:r>
                <a:rPr lang="en-US" sz="1800" dirty="0"/>
                <a:t>(not </a:t>
              </a:r>
              <a:r>
                <a:rPr lang="en-US" sz="1800" i="1" dirty="0"/>
                <a:t>A</a:t>
              </a:r>
              <a:r>
                <a:rPr lang="en-US" sz="1800" dirty="0"/>
                <a:t>, not </a:t>
              </a:r>
              <a:r>
                <a:rPr lang="en-US" sz="1800" i="1" dirty="0"/>
                <a:t>B</a:t>
              </a:r>
              <a:r>
                <a:rPr lang="en-US" sz="1800" dirty="0"/>
                <a:t>)</a:t>
              </a:r>
            </a:p>
          </p:txBody>
        </p:sp>
        <p:sp>
          <p:nvSpPr>
            <p:cNvPr id="25" name="TextBox 24"/>
            <p:cNvSpPr txBox="1"/>
            <p:nvPr/>
          </p:nvSpPr>
          <p:spPr>
            <a:xfrm>
              <a:off x="7696200" y="4186535"/>
              <a:ext cx="421910" cy="461665"/>
            </a:xfrm>
            <a:prstGeom prst="rect">
              <a:avLst/>
            </a:prstGeom>
            <a:solidFill>
              <a:schemeClr val="bg1"/>
            </a:solidFill>
            <a:ln>
              <a:solidFill>
                <a:schemeClr val="tx1"/>
              </a:solidFill>
            </a:ln>
          </p:spPr>
          <p:txBody>
            <a:bodyPr wrap="none" rtlCol="0">
              <a:spAutoFit/>
            </a:bodyPr>
            <a:lstStyle/>
            <a:p>
              <a:r>
                <a:rPr lang="en-US" sz="2400" i="1" dirty="0">
                  <a:sym typeface="Symbol"/>
                </a:rPr>
                <a:t></a:t>
              </a:r>
              <a:endParaRPr lang="en-US" sz="2400" i="1" dirty="0"/>
            </a:p>
          </p:txBody>
        </p:sp>
      </p:grpSp>
    </p:spTree>
    <p:extLst>
      <p:ext uri="{BB962C8B-B14F-4D97-AF65-F5344CB8AC3E}">
        <p14:creationId xmlns:p14="http://schemas.microsoft.com/office/powerpoint/2010/main" val="27153860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Using Bayes formula to calculate the probability of cancer given a positive diagnostics test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0593" y="4952592"/>
                <a:ext cx="8682775" cy="911481"/>
              </a:xfrm>
            </p:spPr>
            <p:txBody>
              <a:bodyPr>
                <a:normAutofit/>
              </a:bodyPr>
              <a:lstStyle/>
              <a:p>
                <a14:m>
                  <m:oMath xmlns:m="http://schemas.openxmlformats.org/officeDocument/2006/math">
                    <m:r>
                      <a:rPr lang="en-US" sz="2000" b="0" i="1" smtClean="0">
                        <a:latin typeface="Cambria Math" panose="02040503050406030204" pitchFamily="18" charset="0"/>
                      </a:rPr>
                      <m:t>𝑃𝑟</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𝑐𝑎𝑛𝑐𝑒𝑟</m:t>
                        </m:r>
                      </m:e>
                      <m:e>
                        <m:r>
                          <a:rPr lang="en-US" sz="2000" b="0" i="1" smtClean="0">
                            <a:latin typeface="Cambria Math" panose="02040503050406030204" pitchFamily="18" charset="0"/>
                          </a:rPr>
                          <m:t>+</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m:rPr>
                            <m:sty m:val="p"/>
                          </m:rPr>
                          <a:rPr lang="en-US" sz="2000" b="0" i="0" smtClean="0">
                            <a:latin typeface="Cambria Math" panose="02040503050406030204" pitchFamily="18" charset="0"/>
                          </a:rPr>
                          <m:t>Pr</m:t>
                        </m:r>
                        <m:r>
                          <a:rPr lang="en-US" sz="2000" b="0" i="1" smtClean="0">
                            <a:latin typeface="Cambria Math" panose="02040503050406030204" pitchFamily="18" charset="0"/>
                          </a:rPr>
                          <m:t>⁡(+|</m:t>
                        </m:r>
                        <m:r>
                          <a:rPr lang="en-US" sz="2000" b="0" i="1" smtClean="0">
                            <a:latin typeface="Cambria Math" panose="02040503050406030204" pitchFamily="18" charset="0"/>
                          </a:rPr>
                          <m:t>𝑐𝑎𝑛𝑐𝑒𝑟</m:t>
                        </m:r>
                        <m:r>
                          <a:rPr lang="en-US" sz="2000" b="0" i="1" smtClean="0">
                            <a:latin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Pr</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𝑐𝑎𝑛𝑐𝑒𝑟</m:t>
                        </m:r>
                        <m:r>
                          <a:rPr lang="en-US" sz="2000" b="0" i="1" smtClean="0">
                            <a:latin typeface="Cambria Math" panose="02040503050406030204" pitchFamily="18" charset="0"/>
                            <a:ea typeface="Cambria Math" panose="02040503050406030204" pitchFamily="18" charset="0"/>
                          </a:rPr>
                          <m:t>)</m:t>
                        </m:r>
                      </m:num>
                      <m:den>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Pr</m:t>
                            </m:r>
                          </m:fName>
                          <m:e>
                            <m:d>
                              <m:dPr>
                                <m:ctrlPr>
                                  <a:rPr lang="en-US" sz="2000" i="1">
                                    <a:latin typeface="Cambria Math" panose="02040503050406030204" pitchFamily="18" charset="0"/>
                                  </a:rPr>
                                </m:ctrlPr>
                              </m:dPr>
                              <m:e>
                                <m:r>
                                  <a:rPr lang="en-US" sz="2000" i="1">
                                    <a:latin typeface="Cambria Math" panose="02040503050406030204" pitchFamily="18" charset="0"/>
                                  </a:rPr>
                                  <m:t>+</m:t>
                                </m:r>
                              </m:e>
                              <m:e>
                                <m:r>
                                  <a:rPr lang="en-US" sz="2000" i="1">
                                    <a:latin typeface="Cambria Math" panose="02040503050406030204" pitchFamily="18" charset="0"/>
                                  </a:rPr>
                                  <m:t>𝑐𝑎𝑛𝑐𝑒𝑟</m:t>
                                </m:r>
                              </m:e>
                            </m:d>
                          </m:e>
                        </m:func>
                        <m:r>
                          <a:rPr lang="en-US" sz="2000" i="1">
                            <a:latin typeface="Cambria Math" panose="02040503050406030204" pitchFamily="18" charset="0"/>
                          </a:rPr>
                          <m:t>∙</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Pr</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𝑐𝑎𝑛𝑐𝑒𝑟</m:t>
                                </m:r>
                              </m:e>
                            </m:d>
                          </m:e>
                        </m:func>
                        <m:r>
                          <a:rPr lang="en-US" sz="2000" b="0" i="1" smtClean="0">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Pr</m:t>
                            </m:r>
                          </m:fName>
                          <m:e>
                            <m:d>
                              <m:dPr>
                                <m:ctrlPr>
                                  <a:rPr lang="en-US" sz="2000" i="1">
                                    <a:latin typeface="Cambria Math" panose="02040503050406030204" pitchFamily="18" charset="0"/>
                                  </a:rPr>
                                </m:ctrlPr>
                              </m:dPr>
                              <m:e>
                                <m:r>
                                  <a:rPr lang="en-US" sz="2000" i="1">
                                    <a:latin typeface="Cambria Math" panose="02040503050406030204" pitchFamily="18" charset="0"/>
                                  </a:rPr>
                                  <m:t>+</m:t>
                                </m:r>
                              </m:e>
                              <m:e>
                                <m:r>
                                  <a:rPr lang="en-US" sz="2000" b="0" i="1" smtClean="0">
                                    <a:latin typeface="Cambria Math" panose="02040503050406030204" pitchFamily="18" charset="0"/>
                                  </a:rPr>
                                  <m:t>𝑛𝑜𝑡</m:t>
                                </m:r>
                                <m:r>
                                  <a:rPr lang="en-US" sz="2000" b="0" i="1" smtClean="0">
                                    <a:latin typeface="Cambria Math" panose="02040503050406030204" pitchFamily="18" charset="0"/>
                                  </a:rPr>
                                  <m:t> </m:t>
                                </m:r>
                                <m:r>
                                  <a:rPr lang="en-US" sz="2000" i="1">
                                    <a:latin typeface="Cambria Math" panose="02040503050406030204" pitchFamily="18" charset="0"/>
                                  </a:rPr>
                                  <m:t>𝑐𝑎𝑛𝑐𝑒𝑟</m:t>
                                </m:r>
                              </m:e>
                            </m:d>
                          </m:e>
                        </m:func>
                        <m:r>
                          <a:rPr lang="en-US" sz="2000" i="1">
                            <a:latin typeface="Cambria Math" panose="02040503050406030204" pitchFamily="18" charset="0"/>
                          </a:rPr>
                          <m:t>∙</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Pr</m:t>
                            </m:r>
                          </m:fName>
                          <m:e>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𝑛𝑜𝑡</m:t>
                                </m:r>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𝑐𝑎𝑛𝑐𝑒𝑟</m:t>
                                </m:r>
                              </m:e>
                            </m:d>
                          </m:e>
                        </m:func>
                      </m:den>
                    </m:f>
                  </m:oMath>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0593" y="4952592"/>
                <a:ext cx="8682775" cy="911481"/>
              </a:xfrm>
              <a:blipFill>
                <a:blip r:embed="rId2"/>
                <a:stretch>
                  <a:fillRect/>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323457663"/>
              </p:ext>
            </p:extLst>
          </p:nvPr>
        </p:nvGraphicFramePr>
        <p:xfrm>
          <a:off x="1562636" y="3252167"/>
          <a:ext cx="6096000" cy="1112520"/>
        </p:xfrm>
        <a:graphic>
          <a:graphicData uri="http://schemas.openxmlformats.org/drawingml/2006/table">
            <a:tbl>
              <a:tblPr>
                <a:tableStyleId>{616DA210-FB5B-4158-B5E0-FEB733F419BA}</a:tableStyleId>
              </a:tblPr>
              <a:tblGrid>
                <a:gridCol w="2032000">
                  <a:extLst>
                    <a:ext uri="{9D8B030D-6E8A-4147-A177-3AD203B41FA5}">
                      <a16:colId xmlns:a16="http://schemas.microsoft.com/office/drawing/2014/main" val="743427457"/>
                    </a:ext>
                  </a:extLst>
                </a:gridCol>
                <a:gridCol w="2032000">
                  <a:extLst>
                    <a:ext uri="{9D8B030D-6E8A-4147-A177-3AD203B41FA5}">
                      <a16:colId xmlns:a16="http://schemas.microsoft.com/office/drawing/2014/main" val="610554362"/>
                    </a:ext>
                  </a:extLst>
                </a:gridCol>
                <a:gridCol w="2032000">
                  <a:extLst>
                    <a:ext uri="{9D8B030D-6E8A-4147-A177-3AD203B41FA5}">
                      <a16:colId xmlns:a16="http://schemas.microsoft.com/office/drawing/2014/main" val="3835527478"/>
                    </a:ext>
                  </a:extLst>
                </a:gridCol>
              </a:tblGrid>
              <a:tr h="370840">
                <a:tc>
                  <a:txBody>
                    <a:bodyPr/>
                    <a:lstStyle/>
                    <a:p>
                      <a:endParaRPr lang="en-US" dirty="0"/>
                    </a:p>
                  </a:txBody>
                  <a:tcPr>
                    <a:solidFill>
                      <a:schemeClr val="bg1">
                        <a:lumMod val="85000"/>
                      </a:schemeClr>
                    </a:solidFill>
                  </a:tcPr>
                </a:tc>
                <a:tc>
                  <a:txBody>
                    <a:bodyPr/>
                    <a:lstStyle/>
                    <a:p>
                      <a:r>
                        <a:rPr lang="en-US" dirty="0"/>
                        <a:t>Cancer (1%)</a:t>
                      </a:r>
                    </a:p>
                  </a:txBody>
                  <a:tcPr>
                    <a:solidFill>
                      <a:schemeClr val="bg1">
                        <a:lumMod val="85000"/>
                      </a:schemeClr>
                    </a:solidFill>
                  </a:tcPr>
                </a:tc>
                <a:tc>
                  <a:txBody>
                    <a:bodyPr/>
                    <a:lstStyle/>
                    <a:p>
                      <a:r>
                        <a:rPr lang="en-US" dirty="0"/>
                        <a:t>No cancer (99%)</a:t>
                      </a:r>
                    </a:p>
                  </a:txBody>
                  <a:tcPr>
                    <a:solidFill>
                      <a:schemeClr val="bg1">
                        <a:lumMod val="85000"/>
                      </a:schemeClr>
                    </a:solidFill>
                  </a:tcPr>
                </a:tc>
                <a:extLst>
                  <a:ext uri="{0D108BD9-81ED-4DB2-BD59-A6C34878D82A}">
                    <a16:rowId xmlns:a16="http://schemas.microsoft.com/office/drawing/2014/main" val="4137891104"/>
                  </a:ext>
                </a:extLst>
              </a:tr>
              <a:tr h="370840">
                <a:tc>
                  <a:txBody>
                    <a:bodyPr/>
                    <a:lstStyle/>
                    <a:p>
                      <a:r>
                        <a:rPr lang="en-US" dirty="0"/>
                        <a:t>Test +</a:t>
                      </a:r>
                    </a:p>
                  </a:txBody>
                  <a:tcPr/>
                </a:tc>
                <a:tc>
                  <a:txBody>
                    <a:bodyPr/>
                    <a:lstStyle/>
                    <a:p>
                      <a:r>
                        <a:rPr lang="en-US" dirty="0"/>
                        <a:t>80%</a:t>
                      </a:r>
                    </a:p>
                  </a:txBody>
                  <a:tcPr/>
                </a:tc>
                <a:tc>
                  <a:txBody>
                    <a:bodyPr/>
                    <a:lstStyle/>
                    <a:p>
                      <a:r>
                        <a:rPr lang="en-US" dirty="0"/>
                        <a:t>9%</a:t>
                      </a:r>
                    </a:p>
                  </a:txBody>
                  <a:tcPr/>
                </a:tc>
                <a:extLst>
                  <a:ext uri="{0D108BD9-81ED-4DB2-BD59-A6C34878D82A}">
                    <a16:rowId xmlns:a16="http://schemas.microsoft.com/office/drawing/2014/main" val="1671145251"/>
                  </a:ext>
                </a:extLst>
              </a:tr>
              <a:tr h="370840">
                <a:tc>
                  <a:txBody>
                    <a:bodyPr/>
                    <a:lstStyle/>
                    <a:p>
                      <a:r>
                        <a:rPr lang="en-US" dirty="0"/>
                        <a:t>Test -</a:t>
                      </a:r>
                    </a:p>
                  </a:txBody>
                  <a:tcPr/>
                </a:tc>
                <a:tc>
                  <a:txBody>
                    <a:bodyPr/>
                    <a:lstStyle/>
                    <a:p>
                      <a:r>
                        <a:rPr lang="en-US" dirty="0"/>
                        <a:t>20%</a:t>
                      </a:r>
                    </a:p>
                  </a:txBody>
                  <a:tcPr/>
                </a:tc>
                <a:tc>
                  <a:txBody>
                    <a:bodyPr/>
                    <a:lstStyle/>
                    <a:p>
                      <a:r>
                        <a:rPr lang="en-US" dirty="0"/>
                        <a:t>91%</a:t>
                      </a:r>
                    </a:p>
                  </a:txBody>
                  <a:tcPr/>
                </a:tc>
                <a:extLst>
                  <a:ext uri="{0D108BD9-81ED-4DB2-BD59-A6C34878D82A}">
                    <a16:rowId xmlns:a16="http://schemas.microsoft.com/office/drawing/2014/main" val="3764884885"/>
                  </a:ext>
                </a:extLst>
              </a:tr>
            </a:tbl>
          </a:graphicData>
        </a:graphic>
      </p:graphicFrame>
      <mc:AlternateContent xmlns:mc="http://schemas.openxmlformats.org/markup-compatibility/2006" xmlns:a14="http://schemas.microsoft.com/office/drawing/2010/main">
        <mc:Choice Requires="a14">
          <p:sp>
            <p:nvSpPr>
              <p:cNvPr id="5" name="Content Placeholder 2"/>
              <p:cNvSpPr txBox="1">
                <a:spLocks/>
              </p:cNvSpPr>
              <p:nvPr/>
            </p:nvSpPr>
            <p:spPr>
              <a:xfrm>
                <a:off x="510593" y="6111074"/>
                <a:ext cx="7886700" cy="681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sz="2000" i="1" smtClean="0">
                        <a:latin typeface="Cambria Math" panose="02040503050406030204" pitchFamily="18" charset="0"/>
                      </a:rPr>
                      <m:t>𝑃𝑟</m:t>
                    </m:r>
                    <m:d>
                      <m:dPr>
                        <m:ctrlPr>
                          <a:rPr lang="en-US" sz="2000" i="1" smtClean="0">
                            <a:latin typeface="Cambria Math" panose="02040503050406030204" pitchFamily="18" charset="0"/>
                          </a:rPr>
                        </m:ctrlPr>
                      </m:dPr>
                      <m:e>
                        <m:r>
                          <a:rPr lang="en-US" sz="2000" i="1" smtClean="0">
                            <a:latin typeface="Cambria Math" panose="02040503050406030204" pitchFamily="18" charset="0"/>
                          </a:rPr>
                          <m:t>𝑐𝑎𝑛𝑐𝑒𝑟</m:t>
                        </m:r>
                      </m:e>
                      <m:e>
                        <m:r>
                          <a:rPr lang="en-US" sz="2000" i="1" smtClean="0">
                            <a:latin typeface="Cambria Math" panose="02040503050406030204" pitchFamily="18" charset="0"/>
                          </a:rPr>
                          <m:t>+</m:t>
                        </m:r>
                      </m:e>
                    </m:d>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b="0" i="0" smtClean="0">
                            <a:latin typeface="Cambria Math" panose="02040503050406030204" pitchFamily="18" charset="0"/>
                          </a:rPr>
                          <m:t>0.80</m:t>
                        </m:r>
                        <m:r>
                          <a:rPr lang="en-US" sz="2000" b="0" i="1" smtClean="0">
                            <a:latin typeface="Cambria Math" panose="02040503050406030204" pitchFamily="18" charset="0"/>
                            <a:ea typeface="Cambria Math" panose="02040503050406030204" pitchFamily="18" charset="0"/>
                          </a:rPr>
                          <m:t>×0.01</m:t>
                        </m:r>
                      </m:num>
                      <m:den>
                        <m:r>
                          <a:rPr lang="en-US" sz="2000">
                            <a:latin typeface="Cambria Math" panose="02040503050406030204" pitchFamily="18" charset="0"/>
                          </a:rPr>
                          <m:t>0.80</m:t>
                        </m:r>
                        <m:r>
                          <a:rPr lang="en-US" sz="2000" i="1">
                            <a:latin typeface="Cambria Math" panose="02040503050406030204" pitchFamily="18" charset="0"/>
                            <a:ea typeface="Cambria Math" panose="02040503050406030204" pitchFamily="18" charset="0"/>
                          </a:rPr>
                          <m:t>×0.01</m:t>
                        </m:r>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0.09×.99</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0.008</m:t>
                        </m:r>
                      </m:num>
                      <m:den>
                        <m:r>
                          <a:rPr lang="en-US" sz="2000" b="0" i="1" smtClean="0">
                            <a:latin typeface="Cambria Math" panose="02040503050406030204" pitchFamily="18" charset="0"/>
                          </a:rPr>
                          <m:t>0.008+0.089</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0.008</m:t>
                        </m:r>
                      </m:num>
                      <m:den>
                        <m:r>
                          <a:rPr lang="en-US" sz="2000" b="0" i="1" smtClean="0">
                            <a:latin typeface="Cambria Math" panose="02040503050406030204" pitchFamily="18" charset="0"/>
                          </a:rPr>
                          <m:t>0.097</m:t>
                        </m:r>
                      </m:den>
                    </m:f>
                    <m:r>
                      <a:rPr lang="en-US" sz="2000" b="0" i="1" smtClean="0">
                        <a:latin typeface="Cambria Math" panose="02040503050406030204" pitchFamily="18" charset="0"/>
                      </a:rPr>
                      <m:t>=0.082→8%</m:t>
                    </m:r>
                  </m:oMath>
                </a14:m>
                <a:endParaRPr lang="en-US" sz="2000"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510593" y="6111074"/>
                <a:ext cx="7886700" cy="681808"/>
              </a:xfrm>
              <a:prstGeom prst="rect">
                <a:avLst/>
              </a:prstGeom>
              <a:blipFill>
                <a:blip r:embed="rId3"/>
                <a:stretch>
                  <a:fillRect/>
                </a:stretch>
              </a:blipFill>
            </p:spPr>
            <p:txBody>
              <a:bodyPr/>
              <a:lstStyle/>
              <a:p>
                <a:r>
                  <a:rPr lang="en-US">
                    <a:noFill/>
                  </a:rPr>
                  <a:t> </a:t>
                </a:r>
              </a:p>
            </p:txBody>
          </p:sp>
        </mc:Fallback>
      </mc:AlternateContent>
      <p:sp>
        <p:nvSpPr>
          <p:cNvPr id="6" name="Rectangle 5"/>
          <p:cNvSpPr/>
          <p:nvPr/>
        </p:nvSpPr>
        <p:spPr>
          <a:xfrm>
            <a:off x="0" y="1580488"/>
            <a:ext cx="10258157" cy="861774"/>
          </a:xfrm>
          <a:prstGeom prst="rect">
            <a:avLst/>
          </a:prstGeom>
        </p:spPr>
        <p:txBody>
          <a:bodyPr wrap="square">
            <a:spAutoFit/>
          </a:bodyPr>
          <a:lstStyle/>
          <a:p>
            <a:pPr marL="285750" indent="-285750">
              <a:buFont typeface="Arial" panose="020B0604020202020204" pitchFamily="34" charset="0"/>
              <a:buChar char="•"/>
            </a:pPr>
            <a:r>
              <a:rPr lang="en-US" sz="1600" dirty="0"/>
              <a:t>1% of the population has cancer ( 99% does not)</a:t>
            </a:r>
          </a:p>
          <a:p>
            <a:pPr marL="285750" indent="-285750">
              <a:buFont typeface="Arial" panose="020B0604020202020204" pitchFamily="34" charset="0"/>
              <a:buChar char="•"/>
            </a:pPr>
            <a:r>
              <a:rPr lang="en-US" sz="1600" dirty="0"/>
              <a:t>80% of cancer tests ( mammograms, colonoscopies, etc.) detect cancer when it is there ( 20% miss it)</a:t>
            </a:r>
          </a:p>
          <a:p>
            <a:pPr marL="285750" indent="-285750">
              <a:buFont typeface="Arial" panose="020B0604020202020204" pitchFamily="34" charset="0"/>
              <a:buChar char="•"/>
            </a:pPr>
            <a:r>
              <a:rPr lang="en-US" sz="1600" dirty="0"/>
              <a:t>9% of cancer tests detect cancer when it is not there (therefore, 91% correctly return a negative result)</a:t>
            </a:r>
          </a:p>
        </p:txBody>
      </p:sp>
      <p:sp>
        <p:nvSpPr>
          <p:cNvPr id="7" name="TextBox 6"/>
          <p:cNvSpPr txBox="1"/>
          <p:nvPr/>
        </p:nvSpPr>
        <p:spPr>
          <a:xfrm>
            <a:off x="4700789" y="2809158"/>
            <a:ext cx="2125014" cy="369332"/>
          </a:xfrm>
          <a:prstGeom prst="rect">
            <a:avLst/>
          </a:prstGeom>
          <a:noFill/>
        </p:spPr>
        <p:txBody>
          <a:bodyPr wrap="square" rtlCol="0">
            <a:spAutoFit/>
          </a:bodyPr>
          <a:lstStyle/>
          <a:p>
            <a:r>
              <a:rPr lang="en-US" dirty="0"/>
              <a:t>Objective reality</a:t>
            </a:r>
          </a:p>
        </p:txBody>
      </p:sp>
      <p:sp>
        <p:nvSpPr>
          <p:cNvPr id="8" name="TextBox 7"/>
          <p:cNvSpPr txBox="1"/>
          <p:nvPr/>
        </p:nvSpPr>
        <p:spPr>
          <a:xfrm rot="16200000">
            <a:off x="520755" y="3623760"/>
            <a:ext cx="1388307" cy="369332"/>
          </a:xfrm>
          <a:prstGeom prst="rect">
            <a:avLst/>
          </a:prstGeom>
          <a:noFill/>
        </p:spPr>
        <p:txBody>
          <a:bodyPr wrap="square" rtlCol="0">
            <a:spAutoFit/>
          </a:bodyPr>
          <a:lstStyle/>
          <a:p>
            <a:r>
              <a:rPr lang="en-US" dirty="0"/>
              <a:t>Test results</a:t>
            </a:r>
          </a:p>
        </p:txBody>
      </p:sp>
    </p:spTree>
    <p:extLst>
      <p:ext uri="{BB962C8B-B14F-4D97-AF65-F5344CB8AC3E}">
        <p14:creationId xmlns:p14="http://schemas.microsoft.com/office/powerpoint/2010/main" val="21731478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8588" r="10547" b="36538"/>
          <a:stretch/>
        </p:blipFill>
        <p:spPr>
          <a:xfrm>
            <a:off x="298286" y="1628800"/>
            <a:ext cx="8266112" cy="1944216"/>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67518" y="5397297"/>
                <a:ext cx="9300944" cy="4558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sz="1400" b="0" i="1" smtClean="0">
                          <a:latin typeface="Cambria Math" panose="02040503050406030204" pitchFamily="18" charset="0"/>
                        </a:rPr>
                        <m:t>𝑃</m:t>
                      </m:r>
                      <m:d>
                        <m:dPr>
                          <m:ctrlPr>
                            <a:rPr lang="en-NZ" sz="1400" b="0" i="1" smtClean="0">
                              <a:latin typeface="Cambria Math" panose="02040503050406030204" pitchFamily="18" charset="0"/>
                            </a:rPr>
                          </m:ctrlPr>
                        </m:dPr>
                        <m:e>
                          <m:r>
                            <a:rPr lang="en-NZ" sz="1400" b="0" i="1" smtClean="0">
                              <a:latin typeface="Cambria Math" panose="02040503050406030204" pitchFamily="18" charset="0"/>
                            </a:rPr>
                            <m:t>𝐶h𝑟𝑖𝑠</m:t>
                          </m:r>
                        </m:e>
                        <m:e>
                          <m:r>
                            <a:rPr lang="en-NZ" sz="1400" b="0" i="1" smtClean="0">
                              <a:latin typeface="Cambria Math" panose="02040503050406030204" pitchFamily="18" charset="0"/>
                            </a:rPr>
                            <m:t>"</m:t>
                          </m:r>
                          <m:r>
                            <a:rPr lang="en-NZ" sz="1400" b="0" i="1" smtClean="0">
                              <a:latin typeface="Cambria Math" panose="02040503050406030204" pitchFamily="18" charset="0"/>
                            </a:rPr>
                            <m:t>𝐿𝑖𝑓𝑒</m:t>
                          </m:r>
                          <m:r>
                            <a:rPr lang="en-NZ" sz="1400" b="0" i="1" smtClean="0">
                              <a:latin typeface="Cambria Math" panose="02040503050406030204" pitchFamily="18" charset="0"/>
                            </a:rPr>
                            <m:t> </m:t>
                          </m:r>
                          <m:r>
                            <a:rPr lang="en-NZ" sz="1400" b="0" i="1" smtClean="0">
                              <a:latin typeface="Cambria Math" panose="02040503050406030204" pitchFamily="18" charset="0"/>
                            </a:rPr>
                            <m:t>𝐷𝑒𝑎𝑙</m:t>
                          </m:r>
                          <m:r>
                            <a:rPr lang="en-NZ" sz="1400" b="0" i="1" smtClean="0">
                              <a:latin typeface="Cambria Math" panose="02040503050406030204" pitchFamily="18" charset="0"/>
                            </a:rPr>
                            <m:t>"</m:t>
                          </m:r>
                        </m:e>
                      </m:d>
                      <m:r>
                        <a:rPr lang="en-NZ" sz="1400" b="0" i="1" smtClean="0">
                          <a:latin typeface="Cambria Math" panose="02040503050406030204" pitchFamily="18" charset="0"/>
                        </a:rPr>
                        <m:t>=</m:t>
                      </m:r>
                      <m:f>
                        <m:fPr>
                          <m:ctrlPr>
                            <a:rPr lang="en-NZ" sz="1400" b="0" i="1" smtClean="0">
                              <a:latin typeface="Cambria Math" panose="02040503050406030204" pitchFamily="18" charset="0"/>
                            </a:rPr>
                          </m:ctrlPr>
                        </m:fPr>
                        <m:num>
                          <m:r>
                            <a:rPr lang="en-NZ" sz="1400" b="0" i="1" smtClean="0">
                              <a:latin typeface="Cambria Math" panose="02040503050406030204" pitchFamily="18" charset="0"/>
                            </a:rPr>
                            <m:t>𝑃</m:t>
                          </m:r>
                          <m:d>
                            <m:dPr>
                              <m:ctrlPr>
                                <a:rPr lang="en-NZ" sz="1400" b="0" i="1" smtClean="0">
                                  <a:latin typeface="Cambria Math" panose="02040503050406030204" pitchFamily="18" charset="0"/>
                                </a:rPr>
                              </m:ctrlPr>
                            </m:dPr>
                            <m:e>
                              <m:r>
                                <a:rPr lang="en-NZ" sz="1400" b="0" i="1" smtClean="0">
                                  <a:latin typeface="Cambria Math" panose="02040503050406030204" pitchFamily="18" charset="0"/>
                                </a:rPr>
                                <m:t>"</m:t>
                              </m:r>
                              <m:r>
                                <a:rPr lang="en-NZ" sz="1400" b="0" i="1" smtClean="0">
                                  <a:latin typeface="Cambria Math" panose="02040503050406030204" pitchFamily="18" charset="0"/>
                                </a:rPr>
                                <m:t>𝐿𝑖𝑓𝑒</m:t>
                              </m:r>
                              <m:r>
                                <a:rPr lang="en-NZ" sz="1400" b="0" i="1" smtClean="0">
                                  <a:latin typeface="Cambria Math" panose="02040503050406030204" pitchFamily="18" charset="0"/>
                                </a:rPr>
                                <m:t> </m:t>
                              </m:r>
                              <m:r>
                                <a:rPr lang="en-NZ" sz="1400" b="0" i="1" smtClean="0">
                                  <a:latin typeface="Cambria Math" panose="02040503050406030204" pitchFamily="18" charset="0"/>
                                </a:rPr>
                                <m:t>𝐷𝑒𝑎𝑙</m:t>
                              </m:r>
                              <m:r>
                                <a:rPr lang="en-NZ" sz="1400" b="0" i="1" smtClean="0">
                                  <a:latin typeface="Cambria Math" panose="02040503050406030204" pitchFamily="18" charset="0"/>
                                </a:rPr>
                                <m:t>"</m:t>
                              </m:r>
                            </m:e>
                            <m:e>
                              <m:r>
                                <a:rPr lang="en-NZ" sz="1400" b="0" i="1" smtClean="0">
                                  <a:latin typeface="Cambria Math" panose="02040503050406030204" pitchFamily="18" charset="0"/>
                                </a:rPr>
                                <m:t>𝐶h𝑟𝑖𝑠</m:t>
                              </m:r>
                            </m:e>
                          </m:d>
                          <m:r>
                            <a:rPr lang="en-NZ" sz="1400" b="0" i="1" smtClean="0">
                              <a:latin typeface="Cambria Math" panose="02040503050406030204" pitchFamily="18" charset="0"/>
                            </a:rPr>
                            <m:t>∗</m:t>
                          </m:r>
                          <m:r>
                            <a:rPr lang="en-NZ" sz="1400" b="0" i="1" smtClean="0">
                              <a:latin typeface="Cambria Math" panose="02040503050406030204" pitchFamily="18" charset="0"/>
                            </a:rPr>
                            <m:t>𝑃</m:t>
                          </m:r>
                          <m:d>
                            <m:dPr>
                              <m:ctrlPr>
                                <a:rPr lang="en-NZ" sz="1400" b="0" i="1" smtClean="0">
                                  <a:latin typeface="Cambria Math" panose="02040503050406030204" pitchFamily="18" charset="0"/>
                                </a:rPr>
                              </m:ctrlPr>
                            </m:dPr>
                            <m:e>
                              <m:r>
                                <a:rPr lang="en-NZ" sz="1400" b="0" i="1" smtClean="0">
                                  <a:latin typeface="Cambria Math" panose="02040503050406030204" pitchFamily="18" charset="0"/>
                                </a:rPr>
                                <m:t>𝐶h𝑟𝑖𝑠</m:t>
                              </m:r>
                            </m:e>
                          </m:d>
                        </m:num>
                        <m:den>
                          <m:r>
                            <a:rPr lang="en-NZ" sz="1400" i="1">
                              <a:latin typeface="Cambria Math" panose="02040503050406030204" pitchFamily="18" charset="0"/>
                            </a:rPr>
                            <m:t>𝑃</m:t>
                          </m:r>
                          <m:d>
                            <m:dPr>
                              <m:ctrlPr>
                                <a:rPr lang="en-NZ" sz="1400" i="1">
                                  <a:latin typeface="Cambria Math" panose="02040503050406030204" pitchFamily="18" charset="0"/>
                                </a:rPr>
                              </m:ctrlPr>
                            </m:dPr>
                            <m:e>
                              <m:r>
                                <a:rPr lang="en-NZ" sz="1400" b="0" i="1" smtClean="0">
                                  <a:latin typeface="Cambria Math" panose="02040503050406030204" pitchFamily="18" charset="0"/>
                                </a:rPr>
                                <m:t>"</m:t>
                              </m:r>
                              <m:r>
                                <a:rPr lang="en-NZ" sz="1400" i="1">
                                  <a:latin typeface="Cambria Math" panose="02040503050406030204" pitchFamily="18" charset="0"/>
                                </a:rPr>
                                <m:t>𝐿𝑖𝑓𝑒</m:t>
                              </m:r>
                              <m:r>
                                <a:rPr lang="en-NZ" sz="1400" i="1">
                                  <a:latin typeface="Cambria Math" panose="02040503050406030204" pitchFamily="18" charset="0"/>
                                </a:rPr>
                                <m:t> </m:t>
                              </m:r>
                              <m:r>
                                <a:rPr lang="en-NZ" sz="1400" i="1">
                                  <a:latin typeface="Cambria Math" panose="02040503050406030204" pitchFamily="18" charset="0"/>
                                </a:rPr>
                                <m:t>𝐷𝑒𝑎𝑙</m:t>
                              </m:r>
                              <m:r>
                                <a:rPr lang="en-NZ" sz="1400" b="0" i="1" smtClean="0">
                                  <a:latin typeface="Cambria Math" panose="02040503050406030204" pitchFamily="18" charset="0"/>
                                </a:rPr>
                                <m:t>"</m:t>
                              </m:r>
                            </m:e>
                            <m:e>
                              <m:r>
                                <a:rPr lang="en-NZ" sz="1400" i="1">
                                  <a:latin typeface="Cambria Math" panose="02040503050406030204" pitchFamily="18" charset="0"/>
                                </a:rPr>
                                <m:t>𝐶h𝑟𝑖𝑠</m:t>
                              </m:r>
                            </m:e>
                          </m:d>
                          <m:r>
                            <a:rPr lang="en-NZ" sz="1400" b="0" i="1" smtClean="0">
                              <a:latin typeface="Cambria Math" panose="02040503050406030204" pitchFamily="18" charset="0"/>
                            </a:rPr>
                            <m:t>+</m:t>
                          </m:r>
                          <m:r>
                            <a:rPr lang="en-NZ" sz="1400" i="1">
                              <a:latin typeface="Cambria Math" panose="02040503050406030204" pitchFamily="18" charset="0"/>
                            </a:rPr>
                            <m:t>𝑃</m:t>
                          </m:r>
                          <m:d>
                            <m:dPr>
                              <m:ctrlPr>
                                <a:rPr lang="en-NZ" sz="1400" i="1">
                                  <a:latin typeface="Cambria Math" panose="02040503050406030204" pitchFamily="18" charset="0"/>
                                </a:rPr>
                              </m:ctrlPr>
                            </m:dPr>
                            <m:e>
                              <m:r>
                                <a:rPr lang="en-NZ" sz="1400" b="0" i="1" smtClean="0">
                                  <a:latin typeface="Cambria Math" panose="02040503050406030204" pitchFamily="18" charset="0"/>
                                </a:rPr>
                                <m:t>"</m:t>
                              </m:r>
                              <m:r>
                                <a:rPr lang="en-NZ" sz="1400" i="1">
                                  <a:latin typeface="Cambria Math" panose="02040503050406030204" pitchFamily="18" charset="0"/>
                                </a:rPr>
                                <m:t>𝐿𝑖𝑓𝑒</m:t>
                              </m:r>
                              <m:r>
                                <a:rPr lang="en-NZ" sz="1400" i="1">
                                  <a:latin typeface="Cambria Math" panose="02040503050406030204" pitchFamily="18" charset="0"/>
                                </a:rPr>
                                <m:t> </m:t>
                              </m:r>
                              <m:r>
                                <a:rPr lang="en-NZ" sz="1400" i="1">
                                  <a:latin typeface="Cambria Math" panose="02040503050406030204" pitchFamily="18" charset="0"/>
                                </a:rPr>
                                <m:t>𝐷𝑒𝑎𝑙</m:t>
                              </m:r>
                              <m:r>
                                <a:rPr lang="en-NZ" sz="1400" b="0" i="1" smtClean="0">
                                  <a:latin typeface="Cambria Math" panose="02040503050406030204" pitchFamily="18" charset="0"/>
                                </a:rPr>
                                <m:t>"</m:t>
                              </m:r>
                            </m:e>
                            <m:e>
                              <m:r>
                                <a:rPr lang="en-NZ" sz="1400" b="0" i="1" smtClean="0">
                                  <a:latin typeface="Cambria Math" panose="02040503050406030204" pitchFamily="18" charset="0"/>
                                </a:rPr>
                                <m:t>𝑆𝑎𝑟𝑎</m:t>
                              </m:r>
                            </m:e>
                          </m:d>
                        </m:den>
                      </m:f>
                      <m:r>
                        <a:rPr lang="en-NZ" sz="1400" b="0" i="1" smtClean="0">
                          <a:latin typeface="Cambria Math" panose="02040503050406030204" pitchFamily="18" charset="0"/>
                        </a:rPr>
                        <m:t>=</m:t>
                      </m:r>
                      <m:f>
                        <m:fPr>
                          <m:ctrlPr>
                            <a:rPr lang="en-NZ" sz="1400" b="0" i="1" smtClean="0">
                              <a:latin typeface="Cambria Math" panose="02040503050406030204" pitchFamily="18" charset="0"/>
                            </a:rPr>
                          </m:ctrlPr>
                        </m:fPr>
                        <m:num>
                          <m:d>
                            <m:dPr>
                              <m:ctrlPr>
                                <a:rPr lang="en-NZ" sz="1400" b="0" i="1" smtClean="0">
                                  <a:latin typeface="Cambria Math" panose="02040503050406030204" pitchFamily="18" charset="0"/>
                                </a:rPr>
                              </m:ctrlPr>
                            </m:dPr>
                            <m:e>
                              <m:r>
                                <a:rPr lang="en-NZ" sz="1400" b="0" i="1" smtClean="0">
                                  <a:latin typeface="Cambria Math" panose="02040503050406030204" pitchFamily="18" charset="0"/>
                                </a:rPr>
                                <m:t>.1</m:t>
                              </m:r>
                              <m:r>
                                <a:rPr lang="en-NZ" sz="1400" b="0" i="1" smtClean="0">
                                  <a:latin typeface="Cambria Math" panose="02040503050406030204" pitchFamily="18" charset="0"/>
                                  <a:ea typeface="Cambria Math" panose="02040503050406030204" pitchFamily="18" charset="0"/>
                                </a:rPr>
                                <m:t>×</m:t>
                              </m:r>
                              <m:r>
                                <a:rPr lang="en-NZ" sz="1400" b="0" i="1" smtClean="0">
                                  <a:latin typeface="Cambria Math" panose="02040503050406030204" pitchFamily="18" charset="0"/>
                                </a:rPr>
                                <m:t>.8</m:t>
                              </m:r>
                            </m:e>
                          </m:d>
                          <m:r>
                            <a:rPr lang="en-NZ" sz="1400" b="0" i="1" smtClean="0">
                              <a:latin typeface="Cambria Math" panose="02040503050406030204" pitchFamily="18" charset="0"/>
                              <a:ea typeface="Cambria Math" panose="02040503050406030204" pitchFamily="18" charset="0"/>
                            </a:rPr>
                            <m:t>.5</m:t>
                          </m:r>
                        </m:num>
                        <m:den>
                          <m:d>
                            <m:dPr>
                              <m:ctrlPr>
                                <a:rPr lang="en-NZ" sz="1400" b="0" i="1" smtClean="0">
                                  <a:latin typeface="Cambria Math" panose="02040503050406030204" pitchFamily="18" charset="0"/>
                                </a:rPr>
                              </m:ctrlPr>
                            </m:dPr>
                            <m:e>
                              <m:r>
                                <a:rPr lang="en-NZ" sz="1400" b="0" i="1" smtClean="0">
                                  <a:latin typeface="Cambria Math" panose="02040503050406030204" pitchFamily="18" charset="0"/>
                                </a:rPr>
                                <m:t>.1</m:t>
                              </m:r>
                              <m:r>
                                <a:rPr lang="en-NZ" sz="1400" b="0" i="1" smtClean="0">
                                  <a:latin typeface="Cambria Math" panose="02040503050406030204" pitchFamily="18" charset="0"/>
                                  <a:ea typeface="Cambria Math" panose="02040503050406030204" pitchFamily="18" charset="0"/>
                                </a:rPr>
                                <m:t>×.8</m:t>
                              </m:r>
                            </m:e>
                          </m:d>
                          <m:r>
                            <a:rPr lang="en-NZ" sz="1400" b="0" i="1" smtClean="0">
                              <a:latin typeface="Cambria Math" panose="02040503050406030204" pitchFamily="18" charset="0"/>
                              <a:ea typeface="Cambria Math" panose="02040503050406030204" pitchFamily="18" charset="0"/>
                            </a:rPr>
                            <m:t>×.5+</m:t>
                          </m:r>
                          <m:d>
                            <m:dPr>
                              <m:ctrlPr>
                                <a:rPr lang="en-NZ" sz="1400" b="0" i="1" smtClean="0">
                                  <a:latin typeface="Cambria Math" panose="02040503050406030204" pitchFamily="18" charset="0"/>
                                  <a:ea typeface="Cambria Math" panose="02040503050406030204" pitchFamily="18" charset="0"/>
                                </a:rPr>
                              </m:ctrlPr>
                            </m:dPr>
                            <m:e>
                              <m:r>
                                <a:rPr lang="en-NZ" sz="1400" b="0" i="1" smtClean="0">
                                  <a:latin typeface="Cambria Math" panose="02040503050406030204" pitchFamily="18" charset="0"/>
                                  <a:ea typeface="Cambria Math" panose="02040503050406030204" pitchFamily="18" charset="0"/>
                                </a:rPr>
                                <m:t>.3×.2</m:t>
                              </m:r>
                            </m:e>
                          </m:d>
                          <m:r>
                            <a:rPr lang="en-NZ" sz="1400" b="0" i="1" smtClean="0">
                              <a:latin typeface="Cambria Math" panose="02040503050406030204" pitchFamily="18" charset="0"/>
                              <a:ea typeface="Cambria Math" panose="02040503050406030204" pitchFamily="18" charset="0"/>
                            </a:rPr>
                            <m:t>.5</m:t>
                          </m:r>
                        </m:den>
                      </m:f>
                      <m:r>
                        <a:rPr lang="en-NZ" sz="1400" b="0" i="1" smtClean="0">
                          <a:latin typeface="Cambria Math" panose="02040503050406030204" pitchFamily="18" charset="0"/>
                        </a:rPr>
                        <m:t>=</m:t>
                      </m:r>
                      <m:f>
                        <m:fPr>
                          <m:ctrlPr>
                            <a:rPr lang="en-NZ" sz="1400" b="0" i="1" smtClean="0">
                              <a:latin typeface="Cambria Math" panose="02040503050406030204" pitchFamily="18" charset="0"/>
                            </a:rPr>
                          </m:ctrlPr>
                        </m:fPr>
                        <m:num>
                          <m:r>
                            <a:rPr lang="en-NZ" sz="1400" b="0" i="1" smtClean="0">
                              <a:latin typeface="Cambria Math" panose="02040503050406030204" pitchFamily="18" charset="0"/>
                            </a:rPr>
                            <m:t>0.04</m:t>
                          </m:r>
                        </m:num>
                        <m:den>
                          <m:r>
                            <a:rPr lang="en-NZ" sz="1400" b="0" i="1" smtClean="0">
                              <a:latin typeface="Cambria Math" panose="02040503050406030204" pitchFamily="18" charset="0"/>
                            </a:rPr>
                            <m:t>0.04+0.03</m:t>
                          </m:r>
                        </m:den>
                      </m:f>
                      <m:r>
                        <a:rPr lang="en-NZ" sz="1400" b="0" i="1" smtClean="0">
                          <a:latin typeface="Cambria Math" panose="02040503050406030204" pitchFamily="18" charset="0"/>
                        </a:rPr>
                        <m:t>=0.57</m:t>
                      </m:r>
                    </m:oMath>
                  </m:oMathPara>
                </a14:m>
                <a:endParaRPr lang="en-US" sz="1400" dirty="0"/>
              </a:p>
            </p:txBody>
          </p:sp>
        </mc:Choice>
        <mc:Fallback xmlns="">
          <p:sp>
            <p:nvSpPr>
              <p:cNvPr id="7" name="TextBox 6"/>
              <p:cNvSpPr txBox="1">
                <a:spLocks noRot="1" noChangeAspect="1" noMove="1" noResize="1" noEditPoints="1" noAdjustHandles="1" noChangeArrowheads="1" noChangeShapeType="1" noTextEdit="1"/>
              </p:cNvSpPr>
              <p:nvPr/>
            </p:nvSpPr>
            <p:spPr>
              <a:xfrm>
                <a:off x="-67518" y="5397297"/>
                <a:ext cx="9300944" cy="455894"/>
              </a:xfrm>
              <a:prstGeom prst="rect">
                <a:avLst/>
              </a:prstGeom>
              <a:blipFill>
                <a:blip r:embed="rId4"/>
                <a:stretch>
                  <a:fillRect t="-1333"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1421" y="6225389"/>
                <a:ext cx="9248750" cy="4558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sz="1400" b="0" i="1" smtClean="0">
                          <a:latin typeface="Cambria Math" panose="02040503050406030204" pitchFamily="18" charset="0"/>
                        </a:rPr>
                        <m:t>𝑃</m:t>
                      </m:r>
                      <m:d>
                        <m:dPr>
                          <m:ctrlPr>
                            <a:rPr lang="en-NZ" sz="1400" b="0" i="1" smtClean="0">
                              <a:latin typeface="Cambria Math" panose="02040503050406030204" pitchFamily="18" charset="0"/>
                            </a:rPr>
                          </m:ctrlPr>
                        </m:dPr>
                        <m:e>
                          <m:r>
                            <a:rPr lang="en-NZ" sz="1400" b="0" i="1" smtClean="0">
                              <a:latin typeface="Cambria Math" panose="02040503050406030204" pitchFamily="18" charset="0"/>
                            </a:rPr>
                            <m:t>𝑆𝑎𝑟𝑎</m:t>
                          </m:r>
                        </m:e>
                        <m:e>
                          <m:r>
                            <a:rPr lang="en-NZ" sz="1400" b="0" i="1" smtClean="0">
                              <a:latin typeface="Cambria Math" panose="02040503050406030204" pitchFamily="18" charset="0"/>
                            </a:rPr>
                            <m:t>"</m:t>
                          </m:r>
                          <m:r>
                            <a:rPr lang="en-NZ" sz="1400" b="0" i="1" smtClean="0">
                              <a:latin typeface="Cambria Math" panose="02040503050406030204" pitchFamily="18" charset="0"/>
                            </a:rPr>
                            <m:t>𝐿𝑖𝑓𝑒</m:t>
                          </m:r>
                          <m:r>
                            <a:rPr lang="en-NZ" sz="1400" b="0" i="1" smtClean="0">
                              <a:latin typeface="Cambria Math" panose="02040503050406030204" pitchFamily="18" charset="0"/>
                            </a:rPr>
                            <m:t> </m:t>
                          </m:r>
                          <m:r>
                            <a:rPr lang="en-NZ" sz="1400" b="0" i="1" smtClean="0">
                              <a:latin typeface="Cambria Math" panose="02040503050406030204" pitchFamily="18" charset="0"/>
                            </a:rPr>
                            <m:t>𝐷𝑒𝑎𝑙</m:t>
                          </m:r>
                          <m:r>
                            <a:rPr lang="en-NZ" sz="1400" b="0" i="1" smtClean="0">
                              <a:latin typeface="Cambria Math" panose="02040503050406030204" pitchFamily="18" charset="0"/>
                            </a:rPr>
                            <m:t>"</m:t>
                          </m:r>
                        </m:e>
                      </m:d>
                      <m:r>
                        <a:rPr lang="en-NZ" sz="1400" b="0" i="1" smtClean="0">
                          <a:latin typeface="Cambria Math" panose="02040503050406030204" pitchFamily="18" charset="0"/>
                        </a:rPr>
                        <m:t>=</m:t>
                      </m:r>
                      <m:f>
                        <m:fPr>
                          <m:ctrlPr>
                            <a:rPr lang="en-NZ" sz="1400" b="0" i="1" smtClean="0">
                              <a:latin typeface="Cambria Math" panose="02040503050406030204" pitchFamily="18" charset="0"/>
                            </a:rPr>
                          </m:ctrlPr>
                        </m:fPr>
                        <m:num>
                          <m:r>
                            <a:rPr lang="en-NZ" sz="1400" b="0" i="1" smtClean="0">
                              <a:latin typeface="Cambria Math" panose="02040503050406030204" pitchFamily="18" charset="0"/>
                            </a:rPr>
                            <m:t>𝑃</m:t>
                          </m:r>
                          <m:d>
                            <m:dPr>
                              <m:ctrlPr>
                                <a:rPr lang="en-NZ" sz="1400" b="0" i="1" smtClean="0">
                                  <a:latin typeface="Cambria Math" panose="02040503050406030204" pitchFamily="18" charset="0"/>
                                </a:rPr>
                              </m:ctrlPr>
                            </m:dPr>
                            <m:e>
                              <m:r>
                                <a:rPr lang="en-NZ" sz="1400" b="0" i="1" smtClean="0">
                                  <a:latin typeface="Cambria Math" panose="02040503050406030204" pitchFamily="18" charset="0"/>
                                </a:rPr>
                                <m:t>"</m:t>
                              </m:r>
                              <m:r>
                                <a:rPr lang="en-NZ" sz="1400" b="0" i="1" smtClean="0">
                                  <a:latin typeface="Cambria Math" panose="02040503050406030204" pitchFamily="18" charset="0"/>
                                </a:rPr>
                                <m:t>𝐿𝑖𝑓𝑒</m:t>
                              </m:r>
                              <m:r>
                                <a:rPr lang="en-NZ" sz="1400" b="0" i="1" smtClean="0">
                                  <a:latin typeface="Cambria Math" panose="02040503050406030204" pitchFamily="18" charset="0"/>
                                </a:rPr>
                                <m:t> </m:t>
                              </m:r>
                              <m:r>
                                <a:rPr lang="en-NZ" sz="1400" b="0" i="1" smtClean="0">
                                  <a:latin typeface="Cambria Math" panose="02040503050406030204" pitchFamily="18" charset="0"/>
                                </a:rPr>
                                <m:t>𝐷𝑒𝑎𝑙</m:t>
                              </m:r>
                              <m:r>
                                <a:rPr lang="en-NZ" sz="1400" b="0" i="1" smtClean="0">
                                  <a:latin typeface="Cambria Math" panose="02040503050406030204" pitchFamily="18" charset="0"/>
                                </a:rPr>
                                <m:t>"</m:t>
                              </m:r>
                            </m:e>
                            <m:e>
                              <m:r>
                                <a:rPr lang="en-NZ" sz="1400" b="0" i="1" smtClean="0">
                                  <a:latin typeface="Cambria Math" panose="02040503050406030204" pitchFamily="18" charset="0"/>
                                </a:rPr>
                                <m:t>𝑆𝑎𝑟𝑎</m:t>
                              </m:r>
                            </m:e>
                          </m:d>
                          <m:r>
                            <a:rPr lang="en-NZ" sz="1400" b="0" i="1" smtClean="0">
                              <a:latin typeface="Cambria Math" panose="02040503050406030204" pitchFamily="18" charset="0"/>
                            </a:rPr>
                            <m:t>∗</m:t>
                          </m:r>
                          <m:r>
                            <a:rPr lang="en-NZ" sz="1400" b="0" i="1" smtClean="0">
                              <a:latin typeface="Cambria Math" panose="02040503050406030204" pitchFamily="18" charset="0"/>
                            </a:rPr>
                            <m:t>𝑃</m:t>
                          </m:r>
                          <m:d>
                            <m:dPr>
                              <m:ctrlPr>
                                <a:rPr lang="en-NZ" sz="1400" b="0" i="1" smtClean="0">
                                  <a:latin typeface="Cambria Math" panose="02040503050406030204" pitchFamily="18" charset="0"/>
                                </a:rPr>
                              </m:ctrlPr>
                            </m:dPr>
                            <m:e>
                              <m:r>
                                <a:rPr lang="en-NZ" sz="1400" b="0" i="1" smtClean="0">
                                  <a:latin typeface="Cambria Math" panose="02040503050406030204" pitchFamily="18" charset="0"/>
                                </a:rPr>
                                <m:t>𝑆𝑎𝑟𝑎</m:t>
                              </m:r>
                            </m:e>
                          </m:d>
                        </m:num>
                        <m:den>
                          <m:r>
                            <a:rPr lang="en-NZ" sz="1400" i="1">
                              <a:latin typeface="Cambria Math" panose="02040503050406030204" pitchFamily="18" charset="0"/>
                            </a:rPr>
                            <m:t>𝑃</m:t>
                          </m:r>
                          <m:d>
                            <m:dPr>
                              <m:ctrlPr>
                                <a:rPr lang="en-NZ" sz="1400" i="1">
                                  <a:latin typeface="Cambria Math" panose="02040503050406030204" pitchFamily="18" charset="0"/>
                                </a:rPr>
                              </m:ctrlPr>
                            </m:dPr>
                            <m:e>
                              <m:r>
                                <a:rPr lang="en-NZ" sz="1400" b="0" i="1" smtClean="0">
                                  <a:latin typeface="Cambria Math" panose="02040503050406030204" pitchFamily="18" charset="0"/>
                                </a:rPr>
                                <m:t>"</m:t>
                              </m:r>
                              <m:r>
                                <a:rPr lang="en-NZ" sz="1400" i="1">
                                  <a:latin typeface="Cambria Math" panose="02040503050406030204" pitchFamily="18" charset="0"/>
                                </a:rPr>
                                <m:t>𝐿𝑖𝑓𝑒</m:t>
                              </m:r>
                              <m:r>
                                <a:rPr lang="en-NZ" sz="1400" i="1">
                                  <a:latin typeface="Cambria Math" panose="02040503050406030204" pitchFamily="18" charset="0"/>
                                </a:rPr>
                                <m:t> </m:t>
                              </m:r>
                              <m:r>
                                <a:rPr lang="en-NZ" sz="1400" i="1">
                                  <a:latin typeface="Cambria Math" panose="02040503050406030204" pitchFamily="18" charset="0"/>
                                </a:rPr>
                                <m:t>𝐷𝑒𝑎𝑙</m:t>
                              </m:r>
                              <m:r>
                                <a:rPr lang="en-NZ" sz="1400" b="0" i="1" smtClean="0">
                                  <a:latin typeface="Cambria Math" panose="02040503050406030204" pitchFamily="18" charset="0"/>
                                </a:rPr>
                                <m:t>"</m:t>
                              </m:r>
                            </m:e>
                            <m:e>
                              <m:r>
                                <a:rPr lang="en-NZ" sz="1400" i="1">
                                  <a:latin typeface="Cambria Math" panose="02040503050406030204" pitchFamily="18" charset="0"/>
                                </a:rPr>
                                <m:t>𝐶h𝑟𝑖𝑠</m:t>
                              </m:r>
                            </m:e>
                          </m:d>
                          <m:r>
                            <a:rPr lang="en-NZ" sz="1400" b="0" i="1" smtClean="0">
                              <a:latin typeface="Cambria Math" panose="02040503050406030204" pitchFamily="18" charset="0"/>
                            </a:rPr>
                            <m:t>+</m:t>
                          </m:r>
                          <m:r>
                            <a:rPr lang="en-NZ" sz="1400" i="1">
                              <a:latin typeface="Cambria Math" panose="02040503050406030204" pitchFamily="18" charset="0"/>
                            </a:rPr>
                            <m:t>𝑃</m:t>
                          </m:r>
                          <m:d>
                            <m:dPr>
                              <m:ctrlPr>
                                <a:rPr lang="en-NZ" sz="1400" i="1">
                                  <a:latin typeface="Cambria Math" panose="02040503050406030204" pitchFamily="18" charset="0"/>
                                </a:rPr>
                              </m:ctrlPr>
                            </m:dPr>
                            <m:e>
                              <m:r>
                                <a:rPr lang="en-NZ" sz="1400" b="0" i="1" smtClean="0">
                                  <a:latin typeface="Cambria Math" panose="02040503050406030204" pitchFamily="18" charset="0"/>
                                </a:rPr>
                                <m:t>"</m:t>
                              </m:r>
                              <m:r>
                                <a:rPr lang="en-NZ" sz="1400" i="1">
                                  <a:latin typeface="Cambria Math" panose="02040503050406030204" pitchFamily="18" charset="0"/>
                                </a:rPr>
                                <m:t>𝐿𝑖𝑓𝑒</m:t>
                              </m:r>
                              <m:r>
                                <a:rPr lang="en-NZ" sz="1400" i="1">
                                  <a:latin typeface="Cambria Math" panose="02040503050406030204" pitchFamily="18" charset="0"/>
                                </a:rPr>
                                <m:t> </m:t>
                              </m:r>
                              <m:r>
                                <a:rPr lang="en-NZ" sz="1400" i="1">
                                  <a:latin typeface="Cambria Math" panose="02040503050406030204" pitchFamily="18" charset="0"/>
                                </a:rPr>
                                <m:t>𝐷𝑒𝑎𝑙</m:t>
                              </m:r>
                              <m:r>
                                <a:rPr lang="en-NZ" sz="1400" b="0" i="1" smtClean="0">
                                  <a:latin typeface="Cambria Math" panose="02040503050406030204" pitchFamily="18" charset="0"/>
                                </a:rPr>
                                <m:t>"</m:t>
                              </m:r>
                            </m:e>
                            <m:e>
                              <m:r>
                                <a:rPr lang="en-NZ" sz="1400" b="0" i="1" smtClean="0">
                                  <a:latin typeface="Cambria Math" panose="02040503050406030204" pitchFamily="18" charset="0"/>
                                </a:rPr>
                                <m:t>𝑆𝑎𝑟𝑎</m:t>
                              </m:r>
                            </m:e>
                          </m:d>
                        </m:den>
                      </m:f>
                      <m:r>
                        <a:rPr lang="en-NZ" sz="1400" b="0" i="1" smtClean="0">
                          <a:latin typeface="Cambria Math" panose="02040503050406030204" pitchFamily="18" charset="0"/>
                        </a:rPr>
                        <m:t>=</m:t>
                      </m:r>
                      <m:f>
                        <m:fPr>
                          <m:ctrlPr>
                            <a:rPr lang="en-NZ" sz="1400" b="0" i="1" smtClean="0">
                              <a:latin typeface="Cambria Math" panose="02040503050406030204" pitchFamily="18" charset="0"/>
                            </a:rPr>
                          </m:ctrlPr>
                        </m:fPr>
                        <m:num>
                          <m:d>
                            <m:dPr>
                              <m:ctrlPr>
                                <a:rPr lang="en-NZ" sz="1400" b="0" i="1" smtClean="0">
                                  <a:latin typeface="Cambria Math" panose="02040503050406030204" pitchFamily="18" charset="0"/>
                                </a:rPr>
                              </m:ctrlPr>
                            </m:dPr>
                            <m:e>
                              <m:r>
                                <a:rPr lang="en-NZ" sz="1400" b="0" i="1" smtClean="0">
                                  <a:latin typeface="Cambria Math" panose="02040503050406030204" pitchFamily="18" charset="0"/>
                                </a:rPr>
                                <m:t>.3</m:t>
                              </m:r>
                              <m:r>
                                <a:rPr lang="en-NZ" sz="1400" b="0" i="1" smtClean="0">
                                  <a:latin typeface="Cambria Math" panose="02040503050406030204" pitchFamily="18" charset="0"/>
                                  <a:ea typeface="Cambria Math" panose="02040503050406030204" pitchFamily="18" charset="0"/>
                                </a:rPr>
                                <m:t>×</m:t>
                              </m:r>
                              <m:r>
                                <a:rPr lang="en-NZ" sz="1400" b="0" i="1" smtClean="0">
                                  <a:latin typeface="Cambria Math" panose="02040503050406030204" pitchFamily="18" charset="0"/>
                                </a:rPr>
                                <m:t>.2</m:t>
                              </m:r>
                            </m:e>
                          </m:d>
                          <m:r>
                            <a:rPr lang="en-NZ" sz="1400" b="0" i="1" smtClean="0">
                              <a:latin typeface="Cambria Math" panose="02040503050406030204" pitchFamily="18" charset="0"/>
                              <a:ea typeface="Cambria Math" panose="02040503050406030204" pitchFamily="18" charset="0"/>
                            </a:rPr>
                            <m:t>.5</m:t>
                          </m:r>
                        </m:num>
                        <m:den>
                          <m:d>
                            <m:dPr>
                              <m:ctrlPr>
                                <a:rPr lang="en-NZ" sz="1400" b="0" i="1" smtClean="0">
                                  <a:latin typeface="Cambria Math" panose="02040503050406030204" pitchFamily="18" charset="0"/>
                                </a:rPr>
                              </m:ctrlPr>
                            </m:dPr>
                            <m:e>
                              <m:r>
                                <a:rPr lang="en-NZ" sz="1400" b="0" i="1" smtClean="0">
                                  <a:latin typeface="Cambria Math" panose="02040503050406030204" pitchFamily="18" charset="0"/>
                                </a:rPr>
                                <m:t>.1</m:t>
                              </m:r>
                              <m:r>
                                <a:rPr lang="en-NZ" sz="1400" b="0" i="1" smtClean="0">
                                  <a:latin typeface="Cambria Math" panose="02040503050406030204" pitchFamily="18" charset="0"/>
                                  <a:ea typeface="Cambria Math" panose="02040503050406030204" pitchFamily="18" charset="0"/>
                                </a:rPr>
                                <m:t>×.8</m:t>
                              </m:r>
                            </m:e>
                          </m:d>
                          <m:r>
                            <a:rPr lang="en-NZ" sz="1400" b="0" i="1" smtClean="0">
                              <a:latin typeface="Cambria Math" panose="02040503050406030204" pitchFamily="18" charset="0"/>
                              <a:ea typeface="Cambria Math" panose="02040503050406030204" pitchFamily="18" charset="0"/>
                            </a:rPr>
                            <m:t>×.5+</m:t>
                          </m:r>
                          <m:d>
                            <m:dPr>
                              <m:ctrlPr>
                                <a:rPr lang="en-NZ" sz="1400" b="0" i="1" smtClean="0">
                                  <a:latin typeface="Cambria Math" panose="02040503050406030204" pitchFamily="18" charset="0"/>
                                  <a:ea typeface="Cambria Math" panose="02040503050406030204" pitchFamily="18" charset="0"/>
                                </a:rPr>
                              </m:ctrlPr>
                            </m:dPr>
                            <m:e>
                              <m:r>
                                <a:rPr lang="en-NZ" sz="1400" b="0" i="1" smtClean="0">
                                  <a:latin typeface="Cambria Math" panose="02040503050406030204" pitchFamily="18" charset="0"/>
                                  <a:ea typeface="Cambria Math" panose="02040503050406030204" pitchFamily="18" charset="0"/>
                                </a:rPr>
                                <m:t>.3×.2</m:t>
                              </m:r>
                            </m:e>
                          </m:d>
                          <m:r>
                            <a:rPr lang="en-NZ" sz="1400" b="0" i="1" smtClean="0">
                              <a:latin typeface="Cambria Math" panose="02040503050406030204" pitchFamily="18" charset="0"/>
                              <a:ea typeface="Cambria Math" panose="02040503050406030204" pitchFamily="18" charset="0"/>
                            </a:rPr>
                            <m:t>.5</m:t>
                          </m:r>
                        </m:den>
                      </m:f>
                      <m:r>
                        <a:rPr lang="en-NZ" sz="1400" b="0" i="1" smtClean="0">
                          <a:latin typeface="Cambria Math" panose="02040503050406030204" pitchFamily="18" charset="0"/>
                        </a:rPr>
                        <m:t>=</m:t>
                      </m:r>
                      <m:f>
                        <m:fPr>
                          <m:ctrlPr>
                            <a:rPr lang="en-NZ" sz="1400" b="0" i="1" smtClean="0">
                              <a:latin typeface="Cambria Math" panose="02040503050406030204" pitchFamily="18" charset="0"/>
                            </a:rPr>
                          </m:ctrlPr>
                        </m:fPr>
                        <m:num>
                          <m:r>
                            <a:rPr lang="en-NZ" sz="1400" b="0" i="1" smtClean="0">
                              <a:latin typeface="Cambria Math" panose="02040503050406030204" pitchFamily="18" charset="0"/>
                            </a:rPr>
                            <m:t>0.03</m:t>
                          </m:r>
                        </m:num>
                        <m:den>
                          <m:r>
                            <a:rPr lang="en-NZ" sz="1400" b="0" i="1" smtClean="0">
                              <a:latin typeface="Cambria Math" panose="02040503050406030204" pitchFamily="18" charset="0"/>
                            </a:rPr>
                            <m:t>0.04+0.03</m:t>
                          </m:r>
                        </m:den>
                      </m:f>
                      <m:r>
                        <a:rPr lang="en-NZ" sz="1400" b="0" i="1" smtClean="0">
                          <a:latin typeface="Cambria Math" panose="02040503050406030204" pitchFamily="18" charset="0"/>
                        </a:rPr>
                        <m:t>=0.43</m:t>
                      </m:r>
                    </m:oMath>
                  </m:oMathPara>
                </a14:m>
                <a:endParaRPr lang="en-US" sz="1400" dirty="0"/>
              </a:p>
            </p:txBody>
          </p:sp>
        </mc:Choice>
        <mc:Fallback xmlns="">
          <p:sp>
            <p:nvSpPr>
              <p:cNvPr id="8" name="TextBox 7"/>
              <p:cNvSpPr txBox="1">
                <a:spLocks noRot="1" noChangeAspect="1" noMove="1" noResize="1" noEditPoints="1" noAdjustHandles="1" noChangeArrowheads="1" noChangeShapeType="1" noTextEdit="1"/>
              </p:cNvSpPr>
              <p:nvPr/>
            </p:nvSpPr>
            <p:spPr>
              <a:xfrm>
                <a:off x="-41421" y="6225389"/>
                <a:ext cx="9248750" cy="455894"/>
              </a:xfrm>
              <a:prstGeom prst="rect">
                <a:avLst/>
              </a:prstGeom>
              <a:blipFill>
                <a:blip r:embed="rId5"/>
                <a:stretch>
                  <a:fillRect t="-1333" b="-16000"/>
                </a:stretch>
              </a:blipFill>
            </p:spPr>
            <p:txBody>
              <a:bodyPr/>
              <a:lstStyle/>
              <a:p>
                <a:r>
                  <a:rPr lang="en-US">
                    <a:noFill/>
                  </a:rPr>
                  <a:t> </a:t>
                </a:r>
              </a:p>
            </p:txBody>
          </p:sp>
        </mc:Fallback>
      </mc:AlternateContent>
      <p:sp>
        <p:nvSpPr>
          <p:cNvPr id="9" name="Rectangle 8"/>
          <p:cNvSpPr/>
          <p:nvPr/>
        </p:nvSpPr>
        <p:spPr bwMode="auto">
          <a:xfrm>
            <a:off x="7956376" y="3573016"/>
            <a:ext cx="936104" cy="14401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pitchFamily="34" charset="0"/>
              <a:cs typeface="Arial" charset="0"/>
            </a:endParaRPr>
          </a:p>
        </p:txBody>
      </p:sp>
      <mc:AlternateContent xmlns:mc="http://schemas.openxmlformats.org/markup-compatibility/2006" xmlns:a14="http://schemas.microsoft.com/office/drawing/2010/main">
        <mc:Choice Requires="a14">
          <p:sp>
            <p:nvSpPr>
              <p:cNvPr id="11" name="TextBox 10"/>
              <p:cNvSpPr txBox="1"/>
              <p:nvPr/>
            </p:nvSpPr>
            <p:spPr>
              <a:xfrm>
                <a:off x="2051720" y="4498485"/>
                <a:ext cx="2569871" cy="586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panose="02040503050406030204" pitchFamily="18" charset="0"/>
                        </a:rPr>
                        <m:t>𝑃</m:t>
                      </m:r>
                      <m:d>
                        <m:dPr>
                          <m:ctrlPr>
                            <a:rPr lang="en-NZ" b="0" i="1" smtClean="0">
                              <a:latin typeface="Cambria Math" panose="02040503050406030204" pitchFamily="18" charset="0"/>
                            </a:rPr>
                          </m:ctrlPr>
                        </m:dPr>
                        <m:e>
                          <m:r>
                            <a:rPr lang="en-NZ" b="0" i="1" smtClean="0">
                              <a:latin typeface="Cambria Math" panose="02040503050406030204" pitchFamily="18" charset="0"/>
                            </a:rPr>
                            <m:t>𝐻</m:t>
                          </m:r>
                        </m:e>
                        <m:e>
                          <m:r>
                            <a:rPr lang="en-NZ" b="0" i="1" smtClean="0">
                              <a:latin typeface="Cambria Math" panose="02040503050406030204" pitchFamily="18" charset="0"/>
                            </a:rPr>
                            <m:t>𝑒</m:t>
                          </m:r>
                        </m:e>
                      </m:d>
                      <m:r>
                        <a:rPr lang="en-NZ" b="0" i="1" smtClean="0">
                          <a:latin typeface="Cambria Math" panose="02040503050406030204" pitchFamily="18" charset="0"/>
                        </a:rPr>
                        <m:t>=</m:t>
                      </m:r>
                      <m:f>
                        <m:fPr>
                          <m:ctrlPr>
                            <a:rPr lang="en-NZ" b="0" i="1" smtClean="0">
                              <a:latin typeface="Cambria Math" panose="02040503050406030204" pitchFamily="18" charset="0"/>
                            </a:rPr>
                          </m:ctrlPr>
                        </m:fPr>
                        <m:num>
                          <m:r>
                            <a:rPr lang="en-NZ" b="0" i="1" smtClean="0">
                              <a:latin typeface="Cambria Math" panose="02040503050406030204" pitchFamily="18" charset="0"/>
                            </a:rPr>
                            <m:t>𝑃</m:t>
                          </m:r>
                          <m:d>
                            <m:dPr>
                              <m:ctrlPr>
                                <a:rPr lang="en-NZ" b="0" i="1" smtClean="0">
                                  <a:latin typeface="Cambria Math" panose="02040503050406030204" pitchFamily="18" charset="0"/>
                                </a:rPr>
                              </m:ctrlPr>
                            </m:dPr>
                            <m:e>
                              <m:r>
                                <a:rPr lang="en-NZ" b="0" i="1" smtClean="0">
                                  <a:latin typeface="Cambria Math" panose="02040503050406030204" pitchFamily="18" charset="0"/>
                                </a:rPr>
                                <m:t>𝑒</m:t>
                              </m:r>
                            </m:e>
                            <m:e>
                              <m:r>
                                <a:rPr lang="en-NZ" b="0" i="1" smtClean="0">
                                  <a:latin typeface="Cambria Math" panose="02040503050406030204" pitchFamily="18" charset="0"/>
                                </a:rPr>
                                <m:t>𝐻</m:t>
                              </m:r>
                            </m:e>
                          </m:d>
                          <m:r>
                            <a:rPr lang="en-NZ" b="0" i="1" smtClean="0">
                              <a:latin typeface="Cambria Math" panose="02040503050406030204" pitchFamily="18" charset="0"/>
                              <a:ea typeface="Cambria Math" panose="02040503050406030204" pitchFamily="18" charset="0"/>
                            </a:rPr>
                            <m:t>×</m:t>
                          </m:r>
                          <m:r>
                            <a:rPr lang="en-NZ" b="0" i="1" smtClean="0">
                              <a:latin typeface="Cambria Math" panose="02040503050406030204" pitchFamily="18" charset="0"/>
                            </a:rPr>
                            <m:t>𝑃</m:t>
                          </m:r>
                          <m:d>
                            <m:dPr>
                              <m:ctrlPr>
                                <a:rPr lang="en-NZ" b="0" i="1" smtClean="0">
                                  <a:latin typeface="Cambria Math" panose="02040503050406030204" pitchFamily="18" charset="0"/>
                                </a:rPr>
                              </m:ctrlPr>
                            </m:dPr>
                            <m:e>
                              <m:r>
                                <a:rPr lang="en-NZ" b="0" i="1" smtClean="0">
                                  <a:latin typeface="Cambria Math" panose="02040503050406030204" pitchFamily="18" charset="0"/>
                                </a:rPr>
                                <m:t>𝐻</m:t>
                              </m:r>
                            </m:e>
                          </m:d>
                        </m:num>
                        <m:den>
                          <m:r>
                            <a:rPr lang="en-NZ" i="1">
                              <a:latin typeface="Cambria Math" panose="02040503050406030204" pitchFamily="18" charset="0"/>
                            </a:rPr>
                            <m:t>𝑃</m:t>
                          </m:r>
                          <m:r>
                            <a:rPr lang="en-NZ" b="0" i="1" smtClean="0">
                              <a:latin typeface="Cambria Math" panose="02040503050406030204" pitchFamily="18" charset="0"/>
                            </a:rPr>
                            <m:t>(</m:t>
                          </m:r>
                          <m:r>
                            <a:rPr lang="en-NZ" b="0" i="1" smtClean="0">
                              <a:latin typeface="Cambria Math" panose="02040503050406030204" pitchFamily="18" charset="0"/>
                            </a:rPr>
                            <m:t>𝑒</m:t>
                          </m:r>
                          <m:r>
                            <a:rPr lang="en-NZ" b="0" i="1" smtClean="0">
                              <a:latin typeface="Cambria Math" panose="02040503050406030204" pitchFamily="18" charset="0"/>
                            </a:rPr>
                            <m:t>)</m:t>
                          </m:r>
                        </m:den>
                      </m:f>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051720" y="4498485"/>
                <a:ext cx="2569871" cy="586699"/>
              </a:xfrm>
              <a:prstGeom prst="rect">
                <a:avLst/>
              </a:prstGeom>
              <a:blipFill rotWithShape="1">
                <a:blip r:embed="rId6"/>
                <a:stretch>
                  <a:fillRect/>
                </a:stretch>
              </a:blipFill>
            </p:spPr>
            <p:txBody>
              <a:bodyPr/>
              <a:lstStyle/>
              <a:p>
                <a:r>
                  <a:rPr lang="en-US">
                    <a:noFill/>
                  </a:rPr>
                  <a:t> </a:t>
                </a:r>
              </a:p>
            </p:txBody>
          </p:sp>
        </mc:Fallback>
      </mc:AlternateContent>
      <p:sp>
        <p:nvSpPr>
          <p:cNvPr id="13" name="Content Placeholder 2"/>
          <p:cNvSpPr txBox="1">
            <a:spLocks/>
          </p:cNvSpPr>
          <p:nvPr/>
        </p:nvSpPr>
        <p:spPr>
          <a:xfrm>
            <a:off x="298286" y="4578064"/>
            <a:ext cx="2216576" cy="57172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buNone/>
            </a:pPr>
            <a:r>
              <a:rPr lang="en-NZ" sz="1800" kern="0" dirty="0"/>
              <a:t>Bayes theorem:</a:t>
            </a:r>
            <a:endParaRPr lang="en-US" sz="1800" kern="0" dirty="0"/>
          </a:p>
        </p:txBody>
      </p:sp>
      <p:sp>
        <p:nvSpPr>
          <p:cNvPr id="12" name="Title 1"/>
          <p:cNvSpPr txBox="1">
            <a:spLocks/>
          </p:cNvSpPr>
          <p:nvPr/>
        </p:nvSpPr>
        <p:spPr>
          <a:xfrm>
            <a:off x="440722" y="116632"/>
            <a:ext cx="8703278" cy="576064"/>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r>
              <a:rPr lang="en-NZ" sz="4000" kern="0" dirty="0">
                <a:solidFill>
                  <a:schemeClr val="tx1"/>
                </a:solidFill>
              </a:rPr>
              <a:t>Naïve Bayes </a:t>
            </a:r>
            <a:r>
              <a:rPr lang="en-NZ" sz="4000" dirty="0">
                <a:solidFill>
                  <a:schemeClr val="tx1"/>
                </a:solidFill>
              </a:rPr>
              <a:t>applied to text classification</a:t>
            </a:r>
            <a:endParaRPr lang="en-US" sz="4000" kern="0" dirty="0">
              <a:solidFill>
                <a:schemeClr val="tx1"/>
              </a:solidFill>
            </a:endParaRPr>
          </a:p>
        </p:txBody>
      </p:sp>
    </p:spTree>
    <p:extLst>
      <p:ext uri="{BB962C8B-B14F-4D97-AF65-F5344CB8AC3E}">
        <p14:creationId xmlns:p14="http://schemas.microsoft.com/office/powerpoint/2010/main" val="39722521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Motivating example</a:t>
            </a:r>
          </a:p>
        </p:txBody>
      </p:sp>
      <p:sp>
        <p:nvSpPr>
          <p:cNvPr id="3" name="Content Placeholder 2"/>
          <p:cNvSpPr>
            <a:spLocks noGrp="1"/>
          </p:cNvSpPr>
          <p:nvPr>
            <p:ph idx="1"/>
          </p:nvPr>
        </p:nvSpPr>
        <p:spPr/>
        <p:txBody>
          <a:bodyPr>
            <a:normAutofit fontScale="92500" lnSpcReduction="20000"/>
          </a:bodyPr>
          <a:lstStyle/>
          <a:p>
            <a:r>
              <a:rPr lang="en-US" dirty="0"/>
              <a:t>Let’s imagine the following scenario:</a:t>
            </a:r>
          </a:p>
          <a:p>
            <a:r>
              <a:rPr lang="en-US" dirty="0"/>
              <a:t>1% of the population has cancer (99% does not)</a:t>
            </a:r>
          </a:p>
          <a:p>
            <a:r>
              <a:rPr lang="en-US" dirty="0"/>
              <a:t>80% of cancer tests (mammograms, colonoscopies, etc.) detect cancer when it is there (20% miss it)</a:t>
            </a:r>
          </a:p>
          <a:p>
            <a:r>
              <a:rPr lang="en-US" dirty="0"/>
              <a:t>9% of cancer tests detect cancer when it is not there (therefore, 91% correctly return a negative result)</a:t>
            </a:r>
          </a:p>
          <a:p>
            <a:r>
              <a:rPr lang="en-US" dirty="0"/>
              <a:t>You do a test on yourself and you get a “positive” test result (cancer diagnosis). </a:t>
            </a:r>
          </a:p>
          <a:p>
            <a:r>
              <a:rPr lang="en-US" dirty="0"/>
              <a:t>How worried should you be?</a:t>
            </a:r>
          </a:p>
          <a:p>
            <a:pPr lvl="1"/>
            <a:r>
              <a:rPr lang="en-US" dirty="0"/>
              <a:t>That is, what are the chances you have cancer?</a:t>
            </a:r>
          </a:p>
          <a:p>
            <a:pPr lvl="2"/>
            <a:r>
              <a:rPr lang="en-US" dirty="0"/>
              <a:t>80%? 91%? 99%, </a:t>
            </a:r>
            <a:r>
              <a:rPr lang="en-US" dirty="0" smtClean="0"/>
              <a:t>8% so not too worried </a:t>
            </a:r>
            <a:r>
              <a:rPr lang="en-US" dirty="0"/>
              <a:t>at all?</a:t>
            </a:r>
          </a:p>
          <a:p>
            <a:r>
              <a:rPr lang="en-US" dirty="0"/>
              <a:t>To correctly answer this question, we need to study probability theory</a:t>
            </a:r>
          </a:p>
          <a:p>
            <a:pPr lvl="1"/>
            <a:r>
              <a:rPr lang="en-US" dirty="0"/>
              <a:t>The logic of science</a:t>
            </a:r>
          </a:p>
        </p:txBody>
      </p:sp>
    </p:spTree>
    <p:extLst>
      <p:ext uri="{BB962C8B-B14F-4D97-AF65-F5344CB8AC3E}">
        <p14:creationId xmlns:p14="http://schemas.microsoft.com/office/powerpoint/2010/main" val="40059918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You can think of a </a:t>
            </a:r>
            <a:r>
              <a:rPr lang="en-US" sz="2400" i="1" dirty="0"/>
              <a:t>probability space</a:t>
            </a:r>
            <a:r>
              <a:rPr lang="en-US" sz="2400" dirty="0"/>
              <a:t> as a probability cloud of a </a:t>
            </a:r>
            <a:r>
              <a:rPr lang="en-US" sz="2400" i="1" dirty="0"/>
              <a:t>random process</a:t>
            </a:r>
            <a:r>
              <a:rPr lang="en-US" sz="2400" dirty="0"/>
              <a:t> or </a:t>
            </a:r>
            <a:r>
              <a:rPr lang="en-US" sz="2400" i="1" dirty="0"/>
              <a:t>experiment</a:t>
            </a:r>
          </a:p>
          <a:p>
            <a:r>
              <a:rPr lang="en-US" sz="2400" dirty="0"/>
              <a:t>It has three components:</a:t>
            </a:r>
          </a:p>
          <a:p>
            <a:pPr lvl="1"/>
            <a:r>
              <a:rPr lang="en-US" sz="2400" i="1" dirty="0"/>
              <a:t>Ω</a:t>
            </a:r>
            <a:r>
              <a:rPr lang="en-US" sz="2400" dirty="0"/>
              <a:t>, the set of possible </a:t>
            </a:r>
            <a:r>
              <a:rPr lang="en-US" sz="2400" i="1" dirty="0"/>
              <a:t>outcomes</a:t>
            </a:r>
            <a:r>
              <a:rPr lang="en-US" sz="2400" dirty="0"/>
              <a:t> </a:t>
            </a:r>
            <a:r>
              <a:rPr lang="en-US" sz="2400" i="1" dirty="0"/>
              <a:t>O</a:t>
            </a:r>
          </a:p>
          <a:p>
            <a:pPr lvl="2"/>
            <a:r>
              <a:rPr lang="en-US" sz="2000" dirty="0"/>
              <a:t> number of possible outcomes = | </a:t>
            </a:r>
            <a:r>
              <a:rPr lang="el-GR" sz="2000" i="1" dirty="0"/>
              <a:t>Ω</a:t>
            </a:r>
            <a:r>
              <a:rPr lang="en-US" sz="2000" dirty="0"/>
              <a:t> | = </a:t>
            </a:r>
            <a:r>
              <a:rPr lang="en-US" sz="2000" i="1" dirty="0"/>
              <a:t>N</a:t>
            </a:r>
          </a:p>
          <a:p>
            <a:pPr lvl="1"/>
            <a:r>
              <a:rPr lang="en-US" sz="2400" i="1" dirty="0"/>
              <a:t>F</a:t>
            </a:r>
            <a:r>
              <a:rPr lang="en-US" sz="2400" dirty="0"/>
              <a:t>, the set of possible </a:t>
            </a:r>
            <a:r>
              <a:rPr lang="en-US" sz="2400" i="1" dirty="0"/>
              <a:t>events</a:t>
            </a:r>
            <a:r>
              <a:rPr lang="en-US" sz="2400" dirty="0"/>
              <a:t> </a:t>
            </a:r>
            <a:r>
              <a:rPr lang="en-US" sz="2400" i="1" dirty="0"/>
              <a:t>E</a:t>
            </a:r>
          </a:p>
          <a:p>
            <a:pPr lvl="2"/>
            <a:r>
              <a:rPr lang="en-US" sz="2000" dirty="0"/>
              <a:t> an event comprises 0 to </a:t>
            </a:r>
            <a:r>
              <a:rPr lang="en-US" sz="2000" i="1" dirty="0"/>
              <a:t>N</a:t>
            </a:r>
            <a:r>
              <a:rPr lang="en-US" sz="2000" dirty="0"/>
              <a:t> outcomes</a:t>
            </a:r>
          </a:p>
          <a:p>
            <a:pPr lvl="2"/>
            <a:r>
              <a:rPr lang="en-US" sz="2000" dirty="0"/>
              <a:t> number of possible events = | </a:t>
            </a:r>
            <a:r>
              <a:rPr lang="en-US" sz="2000" i="1" dirty="0"/>
              <a:t>F</a:t>
            </a:r>
            <a:r>
              <a:rPr lang="en-US" sz="2000" dirty="0"/>
              <a:t> | = 2</a:t>
            </a:r>
            <a:r>
              <a:rPr lang="en-US" sz="2000" i="1" baseline="30000" dirty="0"/>
              <a:t>N</a:t>
            </a:r>
            <a:r>
              <a:rPr lang="en-US" sz="2000" dirty="0"/>
              <a:t> </a:t>
            </a:r>
          </a:p>
          <a:p>
            <a:pPr lvl="1"/>
            <a:r>
              <a:rPr lang="en-US" sz="2400" i="1" dirty="0"/>
              <a:t>P</a:t>
            </a:r>
            <a:r>
              <a:rPr lang="en-US" sz="2400" dirty="0"/>
              <a:t>, the </a:t>
            </a:r>
            <a:r>
              <a:rPr lang="en-US" sz="2400" i="1" dirty="0"/>
              <a:t>probability distribution</a:t>
            </a:r>
          </a:p>
          <a:p>
            <a:pPr lvl="2"/>
            <a:r>
              <a:rPr lang="en-US" sz="2000" dirty="0"/>
              <a:t>function mapping each outcome and event to real number between 0 and 1 (the </a:t>
            </a:r>
            <a:r>
              <a:rPr lang="en-US" sz="2000" i="1" dirty="0"/>
              <a:t>probability</a:t>
            </a:r>
            <a:r>
              <a:rPr lang="en-US" sz="2000" dirty="0"/>
              <a:t> of </a:t>
            </a:r>
            <a:r>
              <a:rPr lang="en-US" sz="2000" i="1" dirty="0"/>
              <a:t>O</a:t>
            </a:r>
            <a:r>
              <a:rPr lang="en-US" sz="2000" dirty="0"/>
              <a:t> or </a:t>
            </a:r>
            <a:r>
              <a:rPr lang="en-US" sz="2000" i="1" dirty="0"/>
              <a:t>E</a:t>
            </a:r>
            <a:r>
              <a:rPr lang="en-US" sz="2000" dirty="0"/>
              <a:t>)</a:t>
            </a:r>
          </a:p>
          <a:p>
            <a:pPr lvl="2"/>
            <a:r>
              <a:rPr lang="en-US" sz="2000" dirty="0"/>
              <a:t>probability of an event </a:t>
            </a:r>
            <a:r>
              <a:rPr lang="en-US" sz="2000" dirty="0" smtClean="0"/>
              <a:t>is the </a:t>
            </a:r>
            <a:r>
              <a:rPr lang="en-US" sz="2000" i="1" dirty="0"/>
              <a:t>sum</a:t>
            </a:r>
            <a:r>
              <a:rPr lang="en-US" sz="2000" dirty="0"/>
              <a:t> of probabilities of </a:t>
            </a:r>
            <a:r>
              <a:rPr lang="en-US" sz="2000" dirty="0" smtClean="0"/>
              <a:t>all possible </a:t>
            </a:r>
            <a:r>
              <a:rPr lang="en-US" sz="2000" dirty="0"/>
              <a:t>outcomes in </a:t>
            </a:r>
            <a:r>
              <a:rPr lang="en-US" sz="2000" dirty="0" smtClean="0"/>
              <a:t>the event</a:t>
            </a:r>
            <a:endParaRPr lang="en-US" sz="2000" dirty="0"/>
          </a:p>
          <a:p>
            <a:pPr lvl="2"/>
            <a:endParaRPr lang="en-US" sz="2000" dirty="0"/>
          </a:p>
        </p:txBody>
      </p:sp>
      <p:sp>
        <p:nvSpPr>
          <p:cNvPr id="3" name="Title 2"/>
          <p:cNvSpPr>
            <a:spLocks noGrp="1"/>
          </p:cNvSpPr>
          <p:nvPr>
            <p:ph type="title"/>
          </p:nvPr>
        </p:nvSpPr>
        <p:spPr/>
        <p:txBody>
          <a:bodyPr/>
          <a:lstStyle/>
          <a:p>
            <a:r>
              <a:rPr lang="en-US" dirty="0"/>
              <a:t>Probability spaces</a:t>
            </a:r>
          </a:p>
        </p:txBody>
      </p:sp>
      <p:pic>
        <p:nvPicPr>
          <p:cNvPr id="4" name="Picture 3"/>
          <p:cNvPicPr>
            <a:picLocks noChangeAspect="1"/>
          </p:cNvPicPr>
          <p:nvPr/>
        </p:nvPicPr>
        <p:blipFill rotWithShape="1">
          <a:blip r:embed="rId3"/>
          <a:srcRect l="7941" t="8953" r="8630" b="10811"/>
          <a:stretch/>
        </p:blipFill>
        <p:spPr>
          <a:xfrm>
            <a:off x="6376003" y="2148107"/>
            <a:ext cx="2677845" cy="2493166"/>
          </a:xfrm>
          <a:prstGeom prst="rect">
            <a:avLst/>
          </a:prstGeom>
        </p:spPr>
      </p:pic>
    </p:spTree>
    <p:extLst>
      <p:ext uri="{BB962C8B-B14F-4D97-AF65-F5344CB8AC3E}">
        <p14:creationId xmlns:p14="http://schemas.microsoft.com/office/powerpoint/2010/main" val="3002195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778668" y="1508760"/>
                <a:ext cx="7586663" cy="5181600"/>
              </a:xfrm>
            </p:spPr>
            <p:txBody>
              <a:bodyPr/>
              <a:lstStyle/>
              <a:p>
                <a:pPr marL="514350" indent="-514350">
                  <a:buFont typeface="+mj-lt"/>
                  <a:buAutoNum type="arabicPeriod"/>
                </a:pPr>
                <a:r>
                  <a:rPr lang="en-US" dirty="0"/>
                  <a:t>Non-negativity:</a:t>
                </a:r>
              </a:p>
              <a:p>
                <a:pPr lvl="1">
                  <a:buNone/>
                </a:pPr>
                <a:r>
                  <a:rPr lang="en-US" dirty="0"/>
                  <a:t>	for any event </a:t>
                </a:r>
                <a:r>
                  <a:rPr lang="en-US" i="1" dirty="0"/>
                  <a:t>E </a:t>
                </a:r>
                <a:r>
                  <a:rPr lang="en-US" dirty="0">
                    <a:sym typeface="Symbol"/>
                  </a:rPr>
                  <a:t></a:t>
                </a:r>
                <a:r>
                  <a:rPr lang="en-US" i="1" dirty="0"/>
                  <a:t> </a:t>
                </a:r>
                <a:r>
                  <a:rPr lang="el-GR" i="1" dirty="0"/>
                  <a:t>Ω</a:t>
                </a:r>
                <a:r>
                  <a:rPr lang="en-US" dirty="0"/>
                  <a:t> </a:t>
                </a:r>
                <a:r>
                  <a:rPr lang="en-US" i="1" dirty="0" smtClean="0"/>
                  <a:t>,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m:t>
                    </m:r>
                  </m:oMath>
                </a14:m>
                <a:endParaRPr lang="en-US" i="1" dirty="0"/>
              </a:p>
              <a:p>
                <a:pPr marL="514350" indent="-514350">
                  <a:buFont typeface="+mj-lt"/>
                  <a:buAutoNum type="arabicPeriod"/>
                </a:pPr>
                <a:endParaRPr lang="en-US" dirty="0"/>
              </a:p>
              <a:p>
                <a:pPr marL="514350" indent="-514350">
                  <a:buFont typeface="+mj-lt"/>
                  <a:buAutoNum type="arabicPeriod"/>
                </a:pPr>
                <a:r>
                  <a:rPr lang="en-US" dirty="0"/>
                  <a:t>All possible outcomes:</a:t>
                </a:r>
              </a:p>
              <a:p>
                <a:pPr lvl="1">
                  <a:buNone/>
                </a:pPr>
                <a:r>
                  <a:rPr lang="en-US" i="1" dirty="0"/>
                  <a:t>	p( </a:t>
                </a:r>
                <a:r>
                  <a:rPr lang="el-GR" i="1" dirty="0"/>
                  <a:t>Ω</a:t>
                </a:r>
                <a:r>
                  <a:rPr lang="en-US" i="1" dirty="0"/>
                  <a:t> )</a:t>
                </a:r>
                <a:r>
                  <a:rPr lang="en-US" dirty="0"/>
                  <a:t> = 1</a:t>
                </a:r>
              </a:p>
              <a:p>
                <a:pPr marL="514350" indent="-514350">
                  <a:buFont typeface="+mj-lt"/>
                  <a:buAutoNum type="arabicPeriod"/>
                </a:pPr>
                <a:endParaRPr lang="en-US" dirty="0"/>
              </a:p>
              <a:p>
                <a:pPr marL="514350" indent="-514350">
                  <a:buFont typeface="+mj-lt"/>
                  <a:buAutoNum type="arabicPeriod"/>
                </a:pPr>
                <a:r>
                  <a:rPr lang="en-US" dirty="0" err="1"/>
                  <a:t>Additivity</a:t>
                </a:r>
                <a:r>
                  <a:rPr lang="en-US" dirty="0"/>
                  <a:t> of disjoint events:</a:t>
                </a:r>
              </a:p>
              <a:p>
                <a:pPr lvl="1">
                  <a:buNone/>
                </a:pPr>
                <a:r>
                  <a:rPr lang="en-US" dirty="0"/>
                  <a:t>	for all events </a:t>
                </a:r>
                <a:r>
                  <a:rPr lang="en-US" i="1" dirty="0"/>
                  <a:t>E</a:t>
                </a:r>
                <a:r>
                  <a:rPr lang="en-US" dirty="0"/>
                  <a:t>, </a:t>
                </a:r>
                <a:r>
                  <a:rPr lang="en-US" i="1" dirty="0"/>
                  <a:t>E’</a:t>
                </a:r>
                <a:r>
                  <a:rPr lang="en-US" dirty="0"/>
                  <a:t> </a:t>
                </a:r>
                <a:r>
                  <a:rPr lang="en-US" dirty="0">
                    <a:sym typeface="Symbol"/>
                  </a:rPr>
                  <a:t> </a:t>
                </a:r>
                <a:r>
                  <a:rPr lang="el-GR" i="1" dirty="0"/>
                  <a:t>Ω</a:t>
                </a:r>
                <a:r>
                  <a:rPr lang="en-US" dirty="0" smtClean="0">
                    <a:sym typeface="Symbol"/>
                  </a:rPr>
                  <a:t> </a:t>
                </a:r>
                <a:r>
                  <a:rPr lang="en-US" dirty="0">
                    <a:sym typeface="Symbol"/>
                  </a:rPr>
                  <a:t>where </a:t>
                </a:r>
                <a:r>
                  <a:rPr lang="en-US" i="1" dirty="0">
                    <a:sym typeface="Symbol"/>
                  </a:rPr>
                  <a:t>E</a:t>
                </a:r>
                <a:r>
                  <a:rPr lang="en-US" dirty="0">
                    <a:sym typeface="Symbol"/>
                  </a:rPr>
                  <a:t> ∩ </a:t>
                </a:r>
                <a:r>
                  <a:rPr lang="en-US" i="1" dirty="0">
                    <a:sym typeface="Symbol"/>
                  </a:rPr>
                  <a:t>E’</a:t>
                </a:r>
                <a:r>
                  <a:rPr lang="en-US" dirty="0">
                    <a:sym typeface="Symbol"/>
                  </a:rPr>
                  <a:t> = ,</a:t>
                </a:r>
                <a:br>
                  <a:rPr lang="en-US" dirty="0">
                    <a:sym typeface="Symbol"/>
                  </a:rPr>
                </a:br>
                <a:r>
                  <a:rPr lang="en-US" dirty="0">
                    <a:sym typeface="Symbol"/>
                  </a:rPr>
                  <a:t>	</a:t>
                </a:r>
                <a:r>
                  <a:rPr lang="en-US" i="1" dirty="0">
                    <a:sym typeface="Symbol"/>
                  </a:rPr>
                  <a:t>p</a:t>
                </a:r>
                <a:r>
                  <a:rPr lang="en-US" dirty="0">
                    <a:sym typeface="Symbol"/>
                  </a:rPr>
                  <a:t>( </a:t>
                </a:r>
                <a:r>
                  <a:rPr lang="en-US" i="1" dirty="0">
                    <a:sym typeface="Symbol"/>
                  </a:rPr>
                  <a:t>E</a:t>
                </a:r>
                <a:r>
                  <a:rPr lang="en-US" dirty="0">
                    <a:sym typeface="Symbol"/>
                  </a:rPr>
                  <a:t> U </a:t>
                </a:r>
                <a:r>
                  <a:rPr lang="en-US" i="1" dirty="0">
                    <a:sym typeface="Symbol"/>
                  </a:rPr>
                  <a:t>E’</a:t>
                </a:r>
                <a:r>
                  <a:rPr lang="en-US" dirty="0">
                    <a:sym typeface="Symbol"/>
                  </a:rPr>
                  <a:t> ) = </a:t>
                </a:r>
                <a:r>
                  <a:rPr lang="en-US" i="1" dirty="0">
                    <a:sym typeface="Symbol"/>
                  </a:rPr>
                  <a:t>p</a:t>
                </a:r>
                <a:r>
                  <a:rPr lang="en-US" i="1" dirty="0"/>
                  <a:t>( E ) + p( E’ )</a:t>
                </a:r>
                <a:endParaRPr lang="en-US"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778668" y="1508760"/>
                <a:ext cx="7586663" cy="5181600"/>
              </a:xfrm>
              <a:blipFill>
                <a:blip r:embed="rId3"/>
                <a:stretch>
                  <a:fillRect l="-1688" t="-2118"/>
                </a:stretch>
              </a:blipFill>
            </p:spPr>
            <p:txBody>
              <a:bodyPr/>
              <a:lstStyle/>
              <a:p>
                <a:r>
                  <a:rPr lang="en-NZ">
                    <a:noFill/>
                  </a:rPr>
                  <a:t> </a:t>
                </a:r>
              </a:p>
            </p:txBody>
          </p:sp>
        </mc:Fallback>
      </mc:AlternateContent>
      <p:sp>
        <p:nvSpPr>
          <p:cNvPr id="3" name="Title 2"/>
          <p:cNvSpPr>
            <a:spLocks noGrp="1"/>
          </p:cNvSpPr>
          <p:nvPr>
            <p:ph type="title"/>
          </p:nvPr>
        </p:nvSpPr>
        <p:spPr/>
        <p:txBody>
          <a:bodyPr/>
          <a:lstStyle/>
          <a:p>
            <a:r>
              <a:rPr lang="en-US" dirty="0"/>
              <a:t>Axioms of probability</a:t>
            </a:r>
          </a:p>
        </p:txBody>
      </p:sp>
    </p:spTree>
    <p:extLst>
      <p:ext uri="{BB962C8B-B14F-4D97-AF65-F5344CB8AC3E}">
        <p14:creationId xmlns:p14="http://schemas.microsoft.com/office/powerpoint/2010/main" val="5003299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pPr>
                  <a:buNone/>
                </a:pPr>
                <a:r>
                  <a:rPr lang="en-US" sz="2400" dirty="0"/>
                  <a:t>Single roll of a six-sided die</a:t>
                </a:r>
              </a:p>
              <a:p>
                <a:pPr lvl="1"/>
                <a:r>
                  <a:rPr lang="en-US" sz="2400" dirty="0"/>
                  <a:t>6 possible outcomes: </a:t>
                </a:r>
                <a:r>
                  <a:rPr lang="el-GR" i="1" dirty="0"/>
                  <a:t>Ω </a:t>
                </a:r>
                <a:r>
                  <a:rPr lang="en-US" i="1" dirty="0"/>
                  <a:t>=</a:t>
                </a:r>
                <a:r>
                  <a:rPr lang="en-US" sz="2400" i="1" dirty="0"/>
                  <a:t>O</a:t>
                </a:r>
                <a:r>
                  <a:rPr lang="en-US" sz="2400" dirty="0"/>
                  <a:t> = 1, 2, 3, 4, 5, or 6</a:t>
                </a:r>
              </a:p>
              <a:p>
                <a:pPr lvl="1"/>
                <a:r>
                  <a:rPr lang="en-US" sz="2400" dirty="0"/>
                  <a:t>2</a:t>
                </a:r>
                <a:r>
                  <a:rPr lang="en-US" sz="2400" baseline="30000" dirty="0"/>
                  <a:t>6</a:t>
                </a:r>
                <a:r>
                  <a:rPr lang="en-US" sz="2400" dirty="0"/>
                  <a:t> = 64 possible events</a:t>
                </a:r>
              </a:p>
              <a:p>
                <a:pPr lvl="2"/>
                <a:r>
                  <a:rPr lang="en-US" sz="2000" dirty="0"/>
                  <a:t> example: </a:t>
                </a:r>
                <a:r>
                  <a:rPr lang="en-US" sz="2000" i="1" dirty="0"/>
                  <a:t>E</a:t>
                </a:r>
                <a:r>
                  <a:rPr lang="en-US" sz="2000" dirty="0"/>
                  <a:t> = ( </a:t>
                </a:r>
                <a:r>
                  <a:rPr lang="en-US" sz="2000" i="1" dirty="0"/>
                  <a:t>O</a:t>
                </a:r>
                <a:r>
                  <a:rPr lang="en-US" sz="2000" dirty="0"/>
                  <a:t> </a:t>
                </a:r>
                <a:r>
                  <a:rPr lang="en-US" sz="2000" dirty="0">
                    <a:sym typeface="Symbol"/>
                  </a:rPr>
                  <a:t> </a:t>
                </a:r>
                <a:r>
                  <a:rPr lang="en-US" sz="2000" dirty="0"/>
                  <a:t>{ 1, 3, 5 } ), i.e. outcome is odd</a:t>
                </a:r>
              </a:p>
              <a:p>
                <a:pPr lvl="2"/>
                <a:r>
                  <a:rPr lang="en-US" dirty="0"/>
                  <a:t> example: </a:t>
                </a:r>
                <a:r>
                  <a:rPr lang="en-US" i="1" dirty="0"/>
                  <a:t>E</a:t>
                </a:r>
                <a:r>
                  <a:rPr lang="en-US" dirty="0"/>
                  <a:t> = ( </a:t>
                </a:r>
                <a:r>
                  <a:rPr lang="en-US" i="1" dirty="0"/>
                  <a:t>O</a:t>
                </a:r>
                <a:r>
                  <a:rPr lang="en-US" dirty="0"/>
                  <a:t> </a:t>
                </a:r>
                <a:r>
                  <a:rPr lang="en-US" dirty="0">
                    <a:sym typeface="Symbol"/>
                  </a:rPr>
                  <a:t> </a:t>
                </a:r>
                <a:r>
                  <a:rPr lang="en-US" dirty="0"/>
                  <a:t>{ 1, 2 } ), i.e. outcome is smaller than 3</a:t>
                </a:r>
              </a:p>
              <a:p>
                <a:pPr lvl="2"/>
                <a:r>
                  <a:rPr lang="en-US" dirty="0"/>
                  <a:t>example: </a:t>
                </a:r>
                <a:r>
                  <a:rPr lang="en-US" i="1" dirty="0"/>
                  <a:t>E</a:t>
                </a:r>
                <a:r>
                  <a:rPr lang="en-US" dirty="0"/>
                  <a:t> = ( </a:t>
                </a:r>
                <a:r>
                  <a:rPr lang="en-US" i="1" dirty="0"/>
                  <a:t>O</a:t>
                </a:r>
                <a:r>
                  <a:rPr lang="en-US" dirty="0"/>
                  <a:t> </a:t>
                </a:r>
                <a:r>
                  <a:rPr lang="en-US" dirty="0">
                    <a:sym typeface="Symbol"/>
                  </a:rPr>
                  <a:t> </a:t>
                </a:r>
                <a:r>
                  <a:rPr lang="en-US" dirty="0"/>
                  <a:t>{ 3, 4  } ), i.e. outcome is 3 or 4</a:t>
                </a:r>
              </a:p>
              <a:p>
                <a:pPr lvl="2"/>
                <a:r>
                  <a:rPr lang="en-US" dirty="0"/>
                  <a:t>…</a:t>
                </a:r>
              </a:p>
              <a:p>
                <a:pPr lvl="2"/>
                <a:endParaRPr lang="en-US" sz="2000" dirty="0"/>
              </a:p>
              <a:p>
                <a:pPr lvl="1"/>
                <a:r>
                  <a:rPr lang="en-US" sz="2400" dirty="0"/>
                  <a:t>If die is fair, then probabilities of outcomes are equal</a:t>
                </a:r>
                <a:br>
                  <a:rPr lang="en-US" sz="2400" dirty="0"/>
                </a:br>
                <a:r>
                  <a:rPr lang="en-US" sz="2400" dirty="0"/>
                  <a:t>	</a:t>
                </a:r>
                <a:r>
                  <a:rPr lang="en-US" sz="2400" i="1" dirty="0"/>
                  <a:t>p</a:t>
                </a:r>
                <a:r>
                  <a:rPr lang="en-US" sz="2400" dirty="0"/>
                  <a:t>( 1 ) = </a:t>
                </a:r>
                <a:r>
                  <a:rPr lang="en-US" sz="2400" i="1" dirty="0"/>
                  <a:t>p</a:t>
                </a:r>
                <a:r>
                  <a:rPr lang="en-US" sz="2400" dirty="0"/>
                  <a:t>( 2 ) = </a:t>
                </a:r>
                <a:r>
                  <a:rPr lang="en-US" sz="2400" i="1" dirty="0"/>
                  <a:t>p</a:t>
                </a:r>
                <a:r>
                  <a:rPr lang="en-US" sz="2400" dirty="0"/>
                  <a:t>( 3 ) = </a:t>
                </a:r>
                <a:r>
                  <a:rPr lang="en-US" sz="2400" i="1" dirty="0"/>
                  <a:t>p</a:t>
                </a:r>
                <a:r>
                  <a:rPr lang="en-US" sz="2400" dirty="0"/>
                  <a:t>( 4 ) = </a:t>
                </a:r>
                <a:r>
                  <a:rPr lang="en-US" sz="2400" i="1" dirty="0"/>
                  <a:t>p</a:t>
                </a:r>
                <a:r>
                  <a:rPr lang="en-US" sz="2400" dirty="0"/>
                  <a:t>( 5 ) = </a:t>
                </a:r>
                <a:r>
                  <a:rPr lang="en-US" sz="2400" i="1" dirty="0"/>
                  <a:t>p</a:t>
                </a:r>
                <a:r>
                  <a:rPr lang="en-US" sz="2400" dirty="0"/>
                  <a:t>( 6 ) = </a:t>
                </a:r>
                <a14:m>
                  <m:oMath xmlns:m="http://schemas.openxmlformats.org/officeDocument/2006/math">
                    <m:f>
                      <m:fPr>
                        <m:ctrlPr>
                          <a:rPr lang="en-US" sz="2400" i="1" smtClean="0">
                            <a:latin typeface="Cambria Math" panose="02040503050406030204" pitchFamily="18" charset="0"/>
                          </a:rPr>
                        </m:ctrlPr>
                      </m:fPr>
                      <m:num>
                        <m:r>
                          <a:rPr lang="en-NZ" sz="2400" b="0" i="1" smtClean="0">
                            <a:latin typeface="Cambria Math" panose="02040503050406030204" pitchFamily="18" charset="0"/>
                          </a:rPr>
                          <m:t>1</m:t>
                        </m:r>
                      </m:num>
                      <m:den>
                        <m:r>
                          <a:rPr lang="en-NZ" sz="2400" b="0" i="1" smtClean="0">
                            <a:latin typeface="Cambria Math" panose="02040503050406030204" pitchFamily="18" charset="0"/>
                          </a:rPr>
                          <m:t>6</m:t>
                        </m:r>
                      </m:den>
                    </m:f>
                  </m:oMath>
                </a14:m>
                <a:endParaRPr lang="en-US" sz="2000" dirty="0"/>
              </a:p>
              <a:p>
                <a:pPr lvl="1"/>
                <a:r>
                  <a:rPr lang="en-US" sz="2000" dirty="0"/>
                  <a:t> example: probability of event </a:t>
                </a:r>
                <a:r>
                  <a:rPr lang="en-US" sz="2000" i="1" dirty="0"/>
                  <a:t>E</a:t>
                </a:r>
                <a:r>
                  <a:rPr lang="en-US" sz="2000" dirty="0"/>
                  <a:t> = ( outcome is odd ) is</a:t>
                </a:r>
                <a:br>
                  <a:rPr lang="en-US" sz="2000" dirty="0"/>
                </a:br>
                <a:r>
                  <a:rPr lang="en-US" sz="2000" dirty="0"/>
                  <a:t>	</a:t>
                </a:r>
                <a:r>
                  <a:rPr lang="en-US" sz="2000" i="1" dirty="0"/>
                  <a:t>p</a:t>
                </a:r>
                <a:r>
                  <a:rPr lang="en-US" sz="2000" dirty="0"/>
                  <a:t>( 1 ) + </a:t>
                </a:r>
                <a:r>
                  <a:rPr lang="en-US" sz="2000" i="1" dirty="0"/>
                  <a:t>p</a:t>
                </a:r>
                <a:r>
                  <a:rPr lang="en-US" sz="2000" dirty="0"/>
                  <a:t>( 3 ) + </a:t>
                </a:r>
                <a:r>
                  <a:rPr lang="en-US" sz="2000" i="1" dirty="0"/>
                  <a:t>p</a:t>
                </a:r>
                <a:r>
                  <a:rPr lang="en-US" sz="2000" dirty="0"/>
                  <a:t>( 5 ) = </a:t>
                </a:r>
                <a14:m>
                  <m:oMath xmlns:m="http://schemas.openxmlformats.org/officeDocument/2006/math">
                    <m:f>
                      <m:fPr>
                        <m:ctrlPr>
                          <a:rPr lang="en-US" sz="2000" i="1" smtClean="0">
                            <a:latin typeface="Cambria Math" panose="02040503050406030204" pitchFamily="18" charset="0"/>
                          </a:rPr>
                        </m:ctrlPr>
                      </m:fPr>
                      <m:num>
                        <m:r>
                          <a:rPr lang="en-NZ" sz="2000" b="0" i="1" smtClean="0">
                            <a:latin typeface="Cambria Math" panose="02040503050406030204" pitchFamily="18" charset="0"/>
                          </a:rPr>
                          <m:t>1</m:t>
                        </m:r>
                      </m:num>
                      <m:den>
                        <m:r>
                          <a:rPr lang="en-NZ" sz="2000" b="0" i="1" smtClean="0">
                            <a:latin typeface="Cambria Math" panose="02040503050406030204" pitchFamily="18" charset="0"/>
                          </a:rPr>
                          <m:t>6</m:t>
                        </m:r>
                      </m:den>
                    </m:f>
                    <m:r>
                      <a:rPr lang="en-NZ" sz="2000" b="0" i="1" smtClean="0">
                        <a:latin typeface="Cambria Math" panose="02040503050406030204" pitchFamily="18" charset="0"/>
                      </a:rPr>
                      <m:t>+</m:t>
                    </m:r>
                    <m:f>
                      <m:fPr>
                        <m:ctrlPr>
                          <a:rPr lang="en-NZ" sz="2000" b="0" i="1" smtClean="0">
                            <a:latin typeface="Cambria Math" panose="02040503050406030204" pitchFamily="18" charset="0"/>
                          </a:rPr>
                        </m:ctrlPr>
                      </m:fPr>
                      <m:num>
                        <m:r>
                          <a:rPr lang="en-NZ" sz="2000" b="0" i="1" smtClean="0">
                            <a:latin typeface="Cambria Math" panose="02040503050406030204" pitchFamily="18" charset="0"/>
                          </a:rPr>
                          <m:t>1</m:t>
                        </m:r>
                      </m:num>
                      <m:den>
                        <m:r>
                          <a:rPr lang="en-NZ" sz="2000" b="0" i="1" smtClean="0">
                            <a:latin typeface="Cambria Math" panose="02040503050406030204" pitchFamily="18" charset="0"/>
                          </a:rPr>
                          <m:t>6</m:t>
                        </m:r>
                      </m:den>
                    </m:f>
                    <m:r>
                      <a:rPr lang="en-NZ" sz="2000" b="0" i="1" smtClean="0">
                        <a:latin typeface="Cambria Math" panose="02040503050406030204" pitchFamily="18" charset="0"/>
                      </a:rPr>
                      <m:t>+</m:t>
                    </m:r>
                    <m:f>
                      <m:fPr>
                        <m:ctrlPr>
                          <a:rPr lang="en-NZ" sz="2000" b="0" i="1" smtClean="0">
                            <a:latin typeface="Cambria Math" panose="02040503050406030204" pitchFamily="18" charset="0"/>
                          </a:rPr>
                        </m:ctrlPr>
                      </m:fPr>
                      <m:num>
                        <m:r>
                          <a:rPr lang="en-NZ" sz="2000" b="0" i="1" smtClean="0">
                            <a:latin typeface="Cambria Math" panose="02040503050406030204" pitchFamily="18" charset="0"/>
                          </a:rPr>
                          <m:t>1</m:t>
                        </m:r>
                      </m:num>
                      <m:den>
                        <m:r>
                          <a:rPr lang="en-NZ" sz="2000" b="0" i="1" smtClean="0">
                            <a:latin typeface="Cambria Math" panose="02040503050406030204" pitchFamily="18" charset="0"/>
                          </a:rPr>
                          <m:t>6</m:t>
                        </m:r>
                      </m:den>
                    </m:f>
                    <m:r>
                      <a:rPr lang="en-NZ" sz="2000" b="0" i="1" smtClean="0">
                        <a:latin typeface="Cambria Math" panose="02040503050406030204" pitchFamily="18" charset="0"/>
                      </a:rPr>
                      <m:t>=</m:t>
                    </m:r>
                    <m:f>
                      <m:fPr>
                        <m:ctrlPr>
                          <a:rPr lang="en-NZ" sz="2000" b="0" i="1" smtClean="0">
                            <a:latin typeface="Cambria Math" panose="02040503050406030204" pitchFamily="18" charset="0"/>
                          </a:rPr>
                        </m:ctrlPr>
                      </m:fPr>
                      <m:num>
                        <m:r>
                          <a:rPr lang="en-NZ" sz="2000" b="0" i="1" smtClean="0">
                            <a:latin typeface="Cambria Math" panose="02040503050406030204" pitchFamily="18" charset="0"/>
                          </a:rPr>
                          <m:t>1</m:t>
                        </m:r>
                      </m:num>
                      <m:den>
                        <m:r>
                          <a:rPr lang="en-NZ" sz="2000" b="0" i="1" smtClean="0">
                            <a:latin typeface="Cambria Math" panose="02040503050406030204" pitchFamily="18" charset="0"/>
                          </a:rPr>
                          <m:t>2</m:t>
                        </m:r>
                      </m:den>
                    </m:f>
                  </m:oMath>
                </a14:m>
                <a:endParaRPr lang="en-US" sz="20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3"/>
                <a:stretch>
                  <a:fillRect l="-1159" t="-1671"/>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a:t>Example of discrete probability space</a:t>
            </a:r>
          </a:p>
        </p:txBody>
      </p:sp>
      <p:pic>
        <p:nvPicPr>
          <p:cNvPr id="4" name="Picture 3"/>
          <p:cNvPicPr>
            <a:picLocks noChangeAspect="1"/>
          </p:cNvPicPr>
          <p:nvPr/>
        </p:nvPicPr>
        <p:blipFill>
          <a:blip r:embed="rId4"/>
          <a:stretch>
            <a:fillRect/>
          </a:stretch>
        </p:blipFill>
        <p:spPr>
          <a:xfrm>
            <a:off x="7407699" y="1207009"/>
            <a:ext cx="1349935" cy="1349935"/>
          </a:xfrm>
          <a:prstGeom prst="rect">
            <a:avLst/>
          </a:prstGeom>
        </p:spPr>
      </p:pic>
    </p:spTree>
    <p:extLst>
      <p:ext uri="{BB962C8B-B14F-4D97-AF65-F5344CB8AC3E}">
        <p14:creationId xmlns:p14="http://schemas.microsoft.com/office/powerpoint/2010/main" val="39214113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40158"/>
            <a:ext cx="9144000" cy="3167385"/>
          </a:xfrm>
        </p:spPr>
        <p:txBody>
          <a:bodyPr>
            <a:normAutofit/>
          </a:bodyPr>
          <a:lstStyle/>
          <a:p>
            <a:r>
              <a:rPr lang="en-US" dirty="0"/>
              <a:t>Height of a randomly chosen New Zealand </a:t>
            </a:r>
            <a:r>
              <a:rPr lang="en-US" dirty="0" smtClean="0"/>
              <a:t>adult female </a:t>
            </a:r>
            <a:r>
              <a:rPr lang="en-US" dirty="0"/>
              <a:t>can be modeled with a probability distribution</a:t>
            </a:r>
          </a:p>
          <a:p>
            <a:pPr lvl="1"/>
            <a:r>
              <a:rPr lang="en-US" sz="2400" dirty="0"/>
              <a:t>There is an infinite number of possible outcomes: </a:t>
            </a:r>
            <a:r>
              <a:rPr lang="en-US" sz="2400" i="1" dirty="0"/>
              <a:t>O</a:t>
            </a:r>
            <a:r>
              <a:rPr lang="en-US" sz="2400" dirty="0"/>
              <a:t> has some single value roughly in range 140 cm to 200 cm</a:t>
            </a:r>
          </a:p>
          <a:p>
            <a:pPr lvl="1"/>
            <a:r>
              <a:rPr lang="en-US" sz="2400" dirty="0"/>
              <a:t>Infinite number of possible events</a:t>
            </a:r>
          </a:p>
          <a:p>
            <a:pPr lvl="2"/>
            <a:r>
              <a:rPr lang="en-US" sz="2000" dirty="0" smtClean="0"/>
              <a:t>example</a:t>
            </a:r>
            <a:r>
              <a:rPr lang="en-US" sz="2000" dirty="0"/>
              <a:t>: </a:t>
            </a:r>
            <a:r>
              <a:rPr lang="en-US" sz="2000" i="1" dirty="0"/>
              <a:t>E</a:t>
            </a:r>
            <a:r>
              <a:rPr lang="en-US" sz="2000" dirty="0"/>
              <a:t> = ( </a:t>
            </a:r>
            <a:r>
              <a:rPr lang="en-US" sz="2000" i="1" dirty="0"/>
              <a:t>O</a:t>
            </a:r>
            <a:r>
              <a:rPr lang="en-US" sz="2000" dirty="0"/>
              <a:t> | </a:t>
            </a:r>
            <a:r>
              <a:rPr lang="en-US" sz="2000" i="1" dirty="0"/>
              <a:t>O</a:t>
            </a:r>
            <a:r>
              <a:rPr lang="en-US" sz="2000" dirty="0"/>
              <a:t> &lt; 170 cm), i.e. individual chosen is less than 170 cm tall</a:t>
            </a:r>
          </a:p>
          <a:p>
            <a:pPr lvl="1"/>
            <a:r>
              <a:rPr lang="en-US" sz="2400" dirty="0"/>
              <a:t>Probabilities of outcomes are not equal, and are described by a continuous function, </a:t>
            </a:r>
            <a:r>
              <a:rPr lang="en-US" sz="2400" i="1" dirty="0"/>
              <a:t>p</a:t>
            </a:r>
            <a:r>
              <a:rPr lang="en-US" sz="2400" dirty="0"/>
              <a:t>( </a:t>
            </a:r>
            <a:r>
              <a:rPr lang="en-US" sz="2400" i="1" dirty="0"/>
              <a:t>O</a:t>
            </a:r>
            <a:r>
              <a:rPr lang="en-US" sz="2400" dirty="0"/>
              <a:t> )</a:t>
            </a:r>
            <a:endParaRPr lang="en-US" dirty="0"/>
          </a:p>
          <a:p>
            <a:endParaRPr lang="en-US" dirty="0"/>
          </a:p>
        </p:txBody>
      </p:sp>
      <p:sp>
        <p:nvSpPr>
          <p:cNvPr id="3" name="Title 2"/>
          <p:cNvSpPr>
            <a:spLocks noGrp="1"/>
          </p:cNvSpPr>
          <p:nvPr>
            <p:ph type="title"/>
          </p:nvPr>
        </p:nvSpPr>
        <p:spPr>
          <a:xfrm>
            <a:off x="228600" y="152400"/>
            <a:ext cx="8610600" cy="533400"/>
          </a:xfrm>
        </p:spPr>
        <p:txBody>
          <a:bodyPr>
            <a:normAutofit fontScale="90000"/>
          </a:bodyPr>
          <a:lstStyle/>
          <a:p>
            <a:r>
              <a:rPr lang="en-US" dirty="0"/>
              <a:t>Example of continuous probability space</a:t>
            </a:r>
          </a:p>
        </p:txBody>
      </p:sp>
      <p:pic>
        <p:nvPicPr>
          <p:cNvPr id="1026" name="Picture 2" descr="Simona Halep: how much more potential does she have - Page 11 - TennisForum.com"/>
          <p:cNvPicPr>
            <a:picLocks noChangeAspect="1" noChangeArrowheads="1"/>
          </p:cNvPicPr>
          <p:nvPr/>
        </p:nvPicPr>
        <p:blipFill rotWithShape="1">
          <a:blip r:embed="rId2">
            <a:extLst>
              <a:ext uri="{28A0092B-C50C-407E-A947-70E740481C1C}">
                <a14:useLocalDpi xmlns:a14="http://schemas.microsoft.com/office/drawing/2010/main" val="0"/>
              </a:ext>
            </a:extLst>
          </a:blip>
          <a:srcRect t="20385" b="6457"/>
          <a:stretch/>
        </p:blipFill>
        <p:spPr bwMode="auto">
          <a:xfrm>
            <a:off x="4426857" y="3664135"/>
            <a:ext cx="4296229" cy="314306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bwMode="auto">
          <a:xfrm flipH="1" flipV="1">
            <a:off x="7135091" y="5235667"/>
            <a:ext cx="1" cy="1386807"/>
          </a:xfrm>
          <a:prstGeom prst="line">
            <a:avLst/>
          </a:prstGeom>
          <a:solidFill>
            <a:schemeClr val="accent1"/>
          </a:solidFill>
          <a:ln w="38100" cap="flat" cmpd="sng" algn="ctr">
            <a:solidFill>
              <a:schemeClr val="tx1"/>
            </a:solidFill>
            <a:prstDash val="sysDash"/>
            <a:round/>
            <a:headEnd type="none" w="med" len="med"/>
            <a:tailEnd type="none" w="med" len="med"/>
          </a:ln>
          <a:effectLst/>
        </p:spPr>
      </p:cxnSp>
    </p:spTree>
    <p:extLst>
      <p:ext uri="{BB962C8B-B14F-4D97-AF65-F5344CB8AC3E}">
        <p14:creationId xmlns:p14="http://schemas.microsoft.com/office/powerpoint/2010/main" val="236902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411163" y="1143000"/>
                <a:ext cx="8318500" cy="5191812"/>
              </a:xfrm>
            </p:spPr>
            <p:txBody>
              <a:bodyPr/>
              <a:lstStyle/>
              <a:p>
                <a:r>
                  <a:rPr lang="en-US" sz="2400" dirty="0"/>
                  <a:t>Scenario</a:t>
                </a:r>
              </a:p>
              <a:p>
                <a:pPr lvl="1"/>
                <a:r>
                  <a:rPr lang="en-US" sz="2400" dirty="0"/>
                  <a:t>Several random processes occur (doesn’t matter whether in parallel or in sequence)</a:t>
                </a:r>
              </a:p>
              <a:p>
                <a:pPr lvl="1"/>
                <a:r>
                  <a:rPr lang="en-US" sz="2400" dirty="0"/>
                  <a:t>Want to know probabilities for each possible combination of outcomes</a:t>
                </a:r>
              </a:p>
              <a:p>
                <a:r>
                  <a:rPr lang="en-US" sz="2400" dirty="0"/>
                  <a:t>Can describe as </a:t>
                </a:r>
                <a:r>
                  <a:rPr lang="en-US" sz="2400" i="1" dirty="0"/>
                  <a:t>joint probability</a:t>
                </a:r>
                <a:r>
                  <a:rPr lang="en-US" sz="2400" dirty="0"/>
                  <a:t> of several random variables</a:t>
                </a:r>
              </a:p>
              <a:p>
                <a:pPr lvl="1"/>
                <a:r>
                  <a:rPr lang="en-US" sz="2400" dirty="0"/>
                  <a:t>Example: two processes whose outcomes are represented by random variables </a:t>
                </a:r>
                <a:r>
                  <a:rPr lang="en-US" sz="2400" i="1" dirty="0"/>
                  <a:t>X</a:t>
                </a:r>
                <a:r>
                  <a:rPr lang="en-US" sz="2400" dirty="0"/>
                  <a:t> and </a:t>
                </a:r>
                <a:r>
                  <a:rPr lang="en-US" sz="2400" i="1" dirty="0"/>
                  <a:t>Y. </a:t>
                </a:r>
                <a:r>
                  <a:rPr lang="en-US" sz="2400" dirty="0"/>
                  <a:t>Probability that process </a:t>
                </a:r>
                <a:r>
                  <a:rPr lang="en-US" sz="2400" i="1" dirty="0"/>
                  <a:t>X</a:t>
                </a:r>
                <a:r>
                  <a:rPr lang="en-US" sz="2400" dirty="0"/>
                  <a:t> has outcome </a:t>
                </a:r>
                <a:r>
                  <a:rPr lang="en-US" sz="2400" i="1" dirty="0"/>
                  <a:t>x</a:t>
                </a:r>
                <a:r>
                  <a:rPr lang="en-US" sz="2400" dirty="0"/>
                  <a:t> </a:t>
                </a:r>
                <a:r>
                  <a:rPr lang="en-US" sz="2400" u="sng" dirty="0"/>
                  <a:t>and</a:t>
                </a:r>
                <a:r>
                  <a:rPr lang="en-US" sz="2400" dirty="0"/>
                  <a:t> process </a:t>
                </a:r>
                <a:r>
                  <a:rPr lang="en-US" sz="2400" i="1" dirty="0"/>
                  <a:t>Y</a:t>
                </a:r>
                <a:r>
                  <a:rPr lang="en-US" sz="2400" dirty="0"/>
                  <a:t> has outcome </a:t>
                </a:r>
                <a:r>
                  <a:rPr lang="en-US" sz="2400" i="1" dirty="0"/>
                  <a:t>y</a:t>
                </a:r>
                <a:r>
                  <a:rPr lang="en-US" sz="2400" dirty="0"/>
                  <a:t> is denoted as:</a:t>
                </a:r>
              </a:p>
              <a:p>
                <a:pPr lvl="1">
                  <a:buNone/>
                </a:pPr>
                <a:r>
                  <a:rPr lang="en-US" sz="800" dirty="0"/>
                  <a:t/>
                </a:r>
                <a:br>
                  <a:rPr lang="en-US" sz="800" dirty="0"/>
                </a:br>
                <a:r>
                  <a:rPr lang="en-US" sz="2400" dirty="0"/>
                  <a:t>		</a:t>
                </a:r>
                <a:r>
                  <a:rPr lang="en-US" sz="2400" i="1" dirty="0"/>
                  <a:t>p</a:t>
                </a:r>
                <a:r>
                  <a:rPr lang="en-US" sz="2400" dirty="0"/>
                  <a:t>( </a:t>
                </a:r>
                <a:r>
                  <a:rPr lang="en-US" sz="2400" i="1" dirty="0"/>
                  <a:t>X</a:t>
                </a:r>
                <a:r>
                  <a:rPr lang="en-US" sz="2400" dirty="0"/>
                  <a:t> = </a:t>
                </a:r>
                <a:r>
                  <a:rPr lang="en-US" sz="2400" i="1" dirty="0"/>
                  <a:t>x</a:t>
                </a:r>
                <a:r>
                  <a:rPr lang="en-US" sz="2400" dirty="0"/>
                  <a:t>, </a:t>
                </a:r>
                <a:r>
                  <a:rPr lang="en-US" sz="2400" i="1" dirty="0"/>
                  <a:t>Y</a:t>
                </a:r>
                <a:r>
                  <a:rPr lang="en-US" sz="2400" dirty="0"/>
                  <a:t> = </a:t>
                </a:r>
                <a:r>
                  <a:rPr lang="en-US" sz="2400" i="1" dirty="0"/>
                  <a:t>y</a:t>
                </a:r>
                <a:r>
                  <a:rPr lang="en-US" sz="2400" dirty="0"/>
                  <a:t> )=p(</a:t>
                </a:r>
                <a:r>
                  <a:rPr lang="en-US" sz="2400" dirty="0" err="1"/>
                  <a:t>x,y</a:t>
                </a:r>
                <a:r>
                  <a:rPr lang="en-US" sz="2400" dirty="0"/>
                  <a:t>)=p(x</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411163" y="1143000"/>
                <a:ext cx="8318500" cy="5191812"/>
              </a:xfrm>
              <a:blipFill>
                <a:blip r:embed="rId2"/>
                <a:stretch>
                  <a:fillRect l="-952" t="-1645" r="-1172"/>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a:t>Multivariate probability distributions</a:t>
            </a:r>
          </a:p>
        </p:txBody>
      </p:sp>
    </p:spTree>
    <p:extLst>
      <p:ext uri="{BB962C8B-B14F-4D97-AF65-F5344CB8AC3E}">
        <p14:creationId xmlns:p14="http://schemas.microsoft.com/office/powerpoint/2010/main" val="36787195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joint probability car properties.png"/>
          <p:cNvPicPr>
            <a:picLocks noChangeAspect="1"/>
          </p:cNvPicPr>
          <p:nvPr/>
        </p:nvPicPr>
        <p:blipFill rotWithShape="1">
          <a:blip r:embed="rId3" cstate="print"/>
          <a:srcRect l="4301" t="12035" r="7791" b="3484"/>
          <a:stretch/>
        </p:blipFill>
        <p:spPr>
          <a:xfrm>
            <a:off x="12878" y="1838440"/>
            <a:ext cx="6220496" cy="3773510"/>
          </a:xfrm>
          <a:prstGeom prst="rect">
            <a:avLst/>
          </a:prstGeom>
        </p:spPr>
      </p:pic>
      <p:sp>
        <p:nvSpPr>
          <p:cNvPr id="3" name="Title 2"/>
          <p:cNvSpPr>
            <a:spLocks noGrp="1"/>
          </p:cNvSpPr>
          <p:nvPr>
            <p:ph type="title"/>
          </p:nvPr>
        </p:nvSpPr>
        <p:spPr>
          <a:xfrm>
            <a:off x="628650" y="292608"/>
            <a:ext cx="5166843" cy="914401"/>
          </a:xfrm>
        </p:spPr>
        <p:txBody>
          <a:bodyPr>
            <a:normAutofit fontScale="90000"/>
          </a:bodyPr>
          <a:lstStyle/>
          <a:p>
            <a:r>
              <a:rPr lang="en-US" dirty="0"/>
              <a:t>Example of multivariate distribution</a:t>
            </a:r>
          </a:p>
        </p:txBody>
      </p:sp>
      <p:sp>
        <p:nvSpPr>
          <p:cNvPr id="5" name="TextBox 4"/>
          <p:cNvSpPr txBox="1"/>
          <p:nvPr/>
        </p:nvSpPr>
        <p:spPr>
          <a:xfrm>
            <a:off x="254358" y="1491734"/>
            <a:ext cx="6346609" cy="369332"/>
          </a:xfrm>
          <a:prstGeom prst="rect">
            <a:avLst/>
          </a:prstGeom>
          <a:noFill/>
        </p:spPr>
        <p:txBody>
          <a:bodyPr wrap="none" rtlCol="0">
            <a:spAutoFit/>
          </a:bodyPr>
          <a:lstStyle/>
          <a:p>
            <a:r>
              <a:rPr lang="en-US" sz="1800" dirty="0"/>
              <a:t>joint probability: </a:t>
            </a:r>
            <a:r>
              <a:rPr lang="en-US" sz="1800" i="1" dirty="0"/>
              <a:t>p</a:t>
            </a:r>
            <a:r>
              <a:rPr lang="en-US" sz="1800" dirty="0"/>
              <a:t>( </a:t>
            </a:r>
            <a:r>
              <a:rPr lang="en-US" sz="1800" i="1" dirty="0"/>
              <a:t>X</a:t>
            </a:r>
            <a:r>
              <a:rPr lang="en-US" sz="1800" dirty="0"/>
              <a:t> = minivan, </a:t>
            </a:r>
            <a:r>
              <a:rPr lang="en-US" sz="1800" i="1" dirty="0"/>
              <a:t>Y</a:t>
            </a:r>
            <a:r>
              <a:rPr lang="en-US" sz="1800" dirty="0"/>
              <a:t> = European ) = 0.1481</a:t>
            </a:r>
          </a:p>
        </p:txBody>
      </p:sp>
      <p:cxnSp>
        <p:nvCxnSpPr>
          <p:cNvPr id="7" name="Straight Arrow Connector 6"/>
          <p:cNvCxnSpPr/>
          <p:nvPr/>
        </p:nvCxnSpPr>
        <p:spPr bwMode="auto">
          <a:xfrm flipH="1">
            <a:off x="3427662" y="1861066"/>
            <a:ext cx="1749646" cy="1864129"/>
          </a:xfrm>
          <a:prstGeom prst="straightConnector1">
            <a:avLst/>
          </a:prstGeom>
          <a:solidFill>
            <a:schemeClr val="accent1"/>
          </a:solidFill>
          <a:ln w="44450" cap="flat" cmpd="sng" algn="ctr">
            <a:solidFill>
              <a:schemeClr val="tx1"/>
            </a:solidFill>
            <a:prstDash val="solid"/>
            <a:round/>
            <a:headEnd type="none" w="med" len="med"/>
            <a:tailEnd type="stealth" w="lg" len="lg"/>
          </a:ln>
          <a:effectLst/>
        </p:spPr>
      </p:cxnSp>
      <p:pic>
        <p:nvPicPr>
          <p:cNvPr id="2" name="Picture 1"/>
          <p:cNvPicPr>
            <a:picLocks noChangeAspect="1"/>
          </p:cNvPicPr>
          <p:nvPr/>
        </p:nvPicPr>
        <p:blipFill>
          <a:blip r:embed="rId4"/>
          <a:stretch>
            <a:fillRect/>
          </a:stretch>
        </p:blipFill>
        <p:spPr>
          <a:xfrm>
            <a:off x="6104290" y="3522893"/>
            <a:ext cx="2975611" cy="1545772"/>
          </a:xfrm>
          <a:prstGeom prst="rect">
            <a:avLst/>
          </a:prstGeom>
        </p:spPr>
      </p:pic>
      <p:pic>
        <p:nvPicPr>
          <p:cNvPr id="6" name="Picture 5"/>
          <p:cNvPicPr>
            <a:picLocks noChangeAspect="1"/>
          </p:cNvPicPr>
          <p:nvPr/>
        </p:nvPicPr>
        <p:blipFill rotWithShape="1">
          <a:blip r:embed="rId5"/>
          <a:srcRect t="21356" b="14270"/>
          <a:stretch/>
        </p:blipFill>
        <p:spPr>
          <a:xfrm>
            <a:off x="6040343" y="1879024"/>
            <a:ext cx="3103657" cy="1457177"/>
          </a:xfrm>
          <a:prstGeom prst="rect">
            <a:avLst/>
          </a:prstGeom>
        </p:spPr>
      </p:pic>
      <p:pic>
        <p:nvPicPr>
          <p:cNvPr id="8" name="Picture 7"/>
          <p:cNvPicPr>
            <a:picLocks noChangeAspect="1"/>
          </p:cNvPicPr>
          <p:nvPr/>
        </p:nvPicPr>
        <p:blipFill rotWithShape="1">
          <a:blip r:embed="rId6"/>
          <a:srcRect l="4366" t="27676" r="4366" b="22465"/>
          <a:stretch/>
        </p:blipFill>
        <p:spPr>
          <a:xfrm>
            <a:off x="6220496" y="526205"/>
            <a:ext cx="2743201" cy="1123951"/>
          </a:xfrm>
          <a:prstGeom prst="rect">
            <a:avLst/>
          </a:prstGeom>
        </p:spPr>
      </p:pic>
      <p:pic>
        <p:nvPicPr>
          <p:cNvPr id="10" name="Picture 9"/>
          <p:cNvPicPr>
            <a:picLocks noChangeAspect="1"/>
          </p:cNvPicPr>
          <p:nvPr/>
        </p:nvPicPr>
        <p:blipFill rotWithShape="1">
          <a:blip r:embed="rId7"/>
          <a:srcRect l="4884" r="10235" b="12141"/>
          <a:stretch/>
        </p:blipFill>
        <p:spPr>
          <a:xfrm>
            <a:off x="6233374" y="5202957"/>
            <a:ext cx="2910626" cy="1171600"/>
          </a:xfrm>
          <a:prstGeom prst="rect">
            <a:avLst/>
          </a:prstGeom>
        </p:spPr>
      </p:pic>
      <p:pic>
        <p:nvPicPr>
          <p:cNvPr id="5122" name="Picture 2" descr="Image result for BMW"/>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57217" y="5958656"/>
            <a:ext cx="802267" cy="80226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ford logo"/>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5124" t="20325" b="21943"/>
          <a:stretch/>
        </p:blipFill>
        <p:spPr bwMode="auto">
          <a:xfrm>
            <a:off x="1220533" y="6048565"/>
            <a:ext cx="1636684" cy="62244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toyota Logo"/>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1364" t="13592" r="11941" b="12268"/>
          <a:stretch/>
        </p:blipFill>
        <p:spPr bwMode="auto">
          <a:xfrm>
            <a:off x="21854" y="5788757"/>
            <a:ext cx="1213591" cy="1025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9254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1249</TotalTime>
  <Words>2068</Words>
  <Application>Microsoft Office PowerPoint</Application>
  <PresentationFormat>On-screen Show (4:3)</PresentationFormat>
  <Paragraphs>271</Paragraphs>
  <Slides>28</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Cambria Math</vt:lpstr>
      <vt:lpstr>Helvetica</vt:lpstr>
      <vt:lpstr>Symbol</vt:lpstr>
      <vt:lpstr>Tahoma</vt:lpstr>
      <vt:lpstr>Office Theme</vt:lpstr>
      <vt:lpstr>Stochastic algorithms  (i.e. probability and statistics applied to algorithms)</vt:lpstr>
      <vt:lpstr>Motivation </vt:lpstr>
      <vt:lpstr>Motivating example</vt:lpstr>
      <vt:lpstr>Probability spaces</vt:lpstr>
      <vt:lpstr>Axioms of probability</vt:lpstr>
      <vt:lpstr>Example of discrete probability space</vt:lpstr>
      <vt:lpstr>Example of continuous probability space</vt:lpstr>
      <vt:lpstr>Multivariate probability distributions</vt:lpstr>
      <vt:lpstr>Example of multivariate distribution</vt:lpstr>
      <vt:lpstr>PowerPoint Presentation</vt:lpstr>
      <vt:lpstr>PowerPoint Presentation</vt:lpstr>
      <vt:lpstr>Expected value</vt:lpstr>
      <vt:lpstr>Example of expected value</vt:lpstr>
      <vt:lpstr>Complement rule</vt:lpstr>
      <vt:lpstr>Product rule</vt:lpstr>
      <vt:lpstr>Rule of total probability</vt:lpstr>
      <vt:lpstr>Independence (events are independent from each other)</vt:lpstr>
      <vt:lpstr>Examples of independet / dependent events</vt:lpstr>
      <vt:lpstr>Example of independence vs. dependence</vt:lpstr>
      <vt:lpstr>Probabilities: when to add, when to multiply</vt:lpstr>
      <vt:lpstr>Monte Carlo algorithms</vt:lpstr>
      <vt:lpstr>Monte Carlo algorithms</vt:lpstr>
      <vt:lpstr>Estimating π using a Monte Carlo algorithm</vt:lpstr>
      <vt:lpstr>Monte Carlo algorithm for approximating π</vt:lpstr>
      <vt:lpstr>Bayes theorem</vt:lpstr>
      <vt:lpstr>Bayes rule</vt:lpstr>
      <vt:lpstr>Using Bayes formula to calculate the probability of cancer given a positive diagnostics test</vt:lpstr>
      <vt:lpstr>PowerPoint Presentation</vt:lpstr>
    </vt:vector>
  </TitlesOfParts>
  <Company>Otago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Rozado</dc:creator>
  <cp:lastModifiedBy>David Rozado</cp:lastModifiedBy>
  <cp:revision>109</cp:revision>
  <dcterms:created xsi:type="dcterms:W3CDTF">2017-12-25T22:02:04Z</dcterms:created>
  <dcterms:modified xsi:type="dcterms:W3CDTF">2019-09-22T23:50:09Z</dcterms:modified>
</cp:coreProperties>
</file>